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7772400" cy="1005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210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1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150" y="9486900"/>
            <a:ext cx="219576" cy="2286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9290304"/>
            <a:ext cx="7772400" cy="63500"/>
          </a:xfrm>
          <a:custGeom>
            <a:avLst/>
            <a:gdLst/>
            <a:ahLst/>
            <a:cxnLst/>
            <a:rect l="l" t="t" r="r" b="b"/>
            <a:pathLst>
              <a:path w="7772400" h="63500">
                <a:moveTo>
                  <a:pt x="7772400" y="31750"/>
                </a:moveTo>
                <a:lnTo>
                  <a:pt x="0" y="31750"/>
                </a:lnTo>
                <a:lnTo>
                  <a:pt x="0" y="63500"/>
                </a:lnTo>
                <a:lnTo>
                  <a:pt x="7772400" y="63500"/>
                </a:lnTo>
                <a:lnTo>
                  <a:pt x="7772400" y="31750"/>
                </a:lnTo>
                <a:close/>
              </a:path>
              <a:path w="7772400" h="63500">
                <a:moveTo>
                  <a:pt x="7772400" y="0"/>
                </a:moveTo>
                <a:lnTo>
                  <a:pt x="0" y="0"/>
                </a:lnTo>
                <a:lnTo>
                  <a:pt x="0" y="10604"/>
                </a:lnTo>
                <a:lnTo>
                  <a:pt x="7772400" y="10604"/>
                </a:lnTo>
                <a:lnTo>
                  <a:pt x="7772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779" y="9442197"/>
            <a:ext cx="664025" cy="24266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469900"/>
            <a:ext cx="3200400" cy="0"/>
          </a:xfrm>
          <a:custGeom>
            <a:avLst/>
            <a:gdLst/>
            <a:ahLst/>
            <a:cxnLst/>
            <a:rect l="l" t="t" r="r" b="b"/>
            <a:pathLst>
              <a:path w="3200400">
                <a:moveTo>
                  <a:pt x="0" y="0"/>
                </a:moveTo>
                <a:lnTo>
                  <a:pt x="3200400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1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55168"/>
            <a:ext cx="6757670" cy="0"/>
          </a:xfrm>
          <a:custGeom>
            <a:avLst/>
            <a:gdLst/>
            <a:ahLst/>
            <a:cxnLst/>
            <a:rect l="l" t="t" r="r" b="b"/>
            <a:pathLst>
              <a:path w="6757670">
                <a:moveTo>
                  <a:pt x="0" y="0"/>
                </a:moveTo>
                <a:lnTo>
                  <a:pt x="6757416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0" y="236223"/>
            <a:ext cx="457199" cy="47598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9290304"/>
            <a:ext cx="7772400" cy="63500"/>
          </a:xfrm>
          <a:custGeom>
            <a:avLst/>
            <a:gdLst/>
            <a:ahLst/>
            <a:cxnLst/>
            <a:rect l="l" t="t" r="r" b="b"/>
            <a:pathLst>
              <a:path w="7772400" h="63500">
                <a:moveTo>
                  <a:pt x="7772400" y="31750"/>
                </a:moveTo>
                <a:lnTo>
                  <a:pt x="0" y="31750"/>
                </a:lnTo>
                <a:lnTo>
                  <a:pt x="0" y="63500"/>
                </a:lnTo>
                <a:lnTo>
                  <a:pt x="7772400" y="63500"/>
                </a:lnTo>
                <a:lnTo>
                  <a:pt x="7772400" y="31750"/>
                </a:lnTo>
                <a:close/>
              </a:path>
              <a:path w="7772400" h="63500">
                <a:moveTo>
                  <a:pt x="7772400" y="0"/>
                </a:moveTo>
                <a:lnTo>
                  <a:pt x="0" y="0"/>
                </a:lnTo>
                <a:lnTo>
                  <a:pt x="0" y="10604"/>
                </a:lnTo>
                <a:lnTo>
                  <a:pt x="7772400" y="10604"/>
                </a:lnTo>
                <a:lnTo>
                  <a:pt x="7772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779" y="9442197"/>
            <a:ext cx="664025" cy="24266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2404" y="769225"/>
            <a:ext cx="6716834" cy="2144760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328023" y="2158903"/>
            <a:ext cx="205104" cy="218440"/>
          </a:xfrm>
          <a:custGeom>
            <a:avLst/>
            <a:gdLst/>
            <a:ahLst/>
            <a:cxnLst/>
            <a:rect l="l" t="t" r="r" b="b"/>
            <a:pathLst>
              <a:path w="205105" h="218439">
                <a:moveTo>
                  <a:pt x="0" y="53873"/>
                </a:moveTo>
                <a:lnTo>
                  <a:pt x="68757" y="53873"/>
                </a:lnTo>
                <a:lnTo>
                  <a:pt x="68757" y="218185"/>
                </a:lnTo>
                <a:lnTo>
                  <a:pt x="136182" y="218185"/>
                </a:lnTo>
                <a:lnTo>
                  <a:pt x="136182" y="53873"/>
                </a:lnTo>
                <a:lnTo>
                  <a:pt x="204939" y="53873"/>
                </a:lnTo>
                <a:lnTo>
                  <a:pt x="204939" y="0"/>
                </a:lnTo>
                <a:lnTo>
                  <a:pt x="0" y="0"/>
                </a:lnTo>
                <a:lnTo>
                  <a:pt x="0" y="53873"/>
                </a:lnTo>
                <a:close/>
              </a:path>
            </a:pathLst>
          </a:custGeom>
          <a:ln w="507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548080" y="2158897"/>
            <a:ext cx="184150" cy="218440"/>
          </a:xfrm>
          <a:custGeom>
            <a:avLst/>
            <a:gdLst/>
            <a:ahLst/>
            <a:cxnLst/>
            <a:rect l="l" t="t" r="r" b="b"/>
            <a:pathLst>
              <a:path w="184150" h="218439">
                <a:moveTo>
                  <a:pt x="0" y="218185"/>
                </a:moveTo>
                <a:lnTo>
                  <a:pt x="183946" y="218185"/>
                </a:lnTo>
                <a:lnTo>
                  <a:pt x="183946" y="168770"/>
                </a:lnTo>
                <a:lnTo>
                  <a:pt x="67564" y="168770"/>
                </a:lnTo>
                <a:lnTo>
                  <a:pt x="67564" y="125768"/>
                </a:lnTo>
                <a:lnTo>
                  <a:pt x="172491" y="125768"/>
                </a:lnTo>
                <a:lnTo>
                  <a:pt x="172491" y="81267"/>
                </a:lnTo>
                <a:lnTo>
                  <a:pt x="67564" y="81267"/>
                </a:lnTo>
                <a:lnTo>
                  <a:pt x="67564" y="46583"/>
                </a:lnTo>
                <a:lnTo>
                  <a:pt x="180682" y="46583"/>
                </a:lnTo>
                <a:lnTo>
                  <a:pt x="180682" y="0"/>
                </a:lnTo>
                <a:lnTo>
                  <a:pt x="0" y="0"/>
                </a:lnTo>
                <a:lnTo>
                  <a:pt x="0" y="218185"/>
                </a:lnTo>
                <a:close/>
              </a:path>
            </a:pathLst>
          </a:custGeom>
          <a:ln w="507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731377" y="2158895"/>
            <a:ext cx="237490" cy="218440"/>
          </a:xfrm>
          <a:custGeom>
            <a:avLst/>
            <a:gdLst/>
            <a:ahLst/>
            <a:cxnLst/>
            <a:rect l="l" t="t" r="r" b="b"/>
            <a:pathLst>
              <a:path w="237489" h="218439">
                <a:moveTo>
                  <a:pt x="75260" y="104482"/>
                </a:moveTo>
                <a:lnTo>
                  <a:pt x="0" y="218185"/>
                </a:lnTo>
                <a:lnTo>
                  <a:pt x="75310" y="218185"/>
                </a:lnTo>
                <a:lnTo>
                  <a:pt x="118389" y="148094"/>
                </a:lnTo>
                <a:lnTo>
                  <a:pt x="161480" y="218185"/>
                </a:lnTo>
                <a:lnTo>
                  <a:pt x="237235" y="218185"/>
                </a:lnTo>
                <a:lnTo>
                  <a:pt x="162928" y="105676"/>
                </a:lnTo>
                <a:lnTo>
                  <a:pt x="230835" y="0"/>
                </a:lnTo>
                <a:lnTo>
                  <a:pt x="157314" y="0"/>
                </a:lnTo>
                <a:lnTo>
                  <a:pt x="119735" y="67132"/>
                </a:lnTo>
                <a:lnTo>
                  <a:pt x="81114" y="0"/>
                </a:lnTo>
                <a:lnTo>
                  <a:pt x="6845" y="0"/>
                </a:lnTo>
                <a:lnTo>
                  <a:pt x="75260" y="104482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953072" y="2158897"/>
            <a:ext cx="238125" cy="218440"/>
          </a:xfrm>
          <a:custGeom>
            <a:avLst/>
            <a:gdLst/>
            <a:ahLst/>
            <a:cxnLst/>
            <a:rect l="l" t="t" r="r" b="b"/>
            <a:pathLst>
              <a:path w="238125" h="218439">
                <a:moveTo>
                  <a:pt x="166928" y="218185"/>
                </a:moveTo>
                <a:lnTo>
                  <a:pt x="237528" y="218185"/>
                </a:lnTo>
                <a:lnTo>
                  <a:pt x="155549" y="0"/>
                </a:lnTo>
                <a:lnTo>
                  <a:pt x="82003" y="0"/>
                </a:lnTo>
                <a:lnTo>
                  <a:pt x="0" y="218185"/>
                </a:lnTo>
                <a:lnTo>
                  <a:pt x="68834" y="218185"/>
                </a:lnTo>
                <a:lnTo>
                  <a:pt x="79476" y="182168"/>
                </a:lnTo>
                <a:lnTo>
                  <a:pt x="156019" y="182168"/>
                </a:lnTo>
                <a:lnTo>
                  <a:pt x="166928" y="218185"/>
                </a:lnTo>
                <a:close/>
              </a:path>
              <a:path w="238125" h="218439">
                <a:moveTo>
                  <a:pt x="94119" y="134988"/>
                </a:moveTo>
                <a:lnTo>
                  <a:pt x="117944" y="56553"/>
                </a:lnTo>
                <a:lnTo>
                  <a:pt x="142024" y="134988"/>
                </a:lnTo>
                <a:lnTo>
                  <a:pt x="94119" y="134988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2185036" y="2155181"/>
            <a:ext cx="198120" cy="226060"/>
          </a:xfrm>
          <a:custGeom>
            <a:avLst/>
            <a:gdLst/>
            <a:ahLst/>
            <a:cxnLst/>
            <a:rect l="l" t="t" r="r" b="b"/>
            <a:pathLst>
              <a:path w="198119" h="226060">
                <a:moveTo>
                  <a:pt x="24256" y="204190"/>
                </a:moveTo>
                <a:lnTo>
                  <a:pt x="37111" y="213565"/>
                </a:lnTo>
                <a:lnTo>
                  <a:pt x="54243" y="220260"/>
                </a:lnTo>
                <a:lnTo>
                  <a:pt x="75654" y="224277"/>
                </a:lnTo>
                <a:lnTo>
                  <a:pt x="101345" y="225615"/>
                </a:lnTo>
                <a:lnTo>
                  <a:pt x="116516" y="225043"/>
                </a:lnTo>
                <a:lnTo>
                  <a:pt x="153885" y="216471"/>
                </a:lnTo>
                <a:lnTo>
                  <a:pt x="186334" y="189610"/>
                </a:lnTo>
                <a:lnTo>
                  <a:pt x="197942" y="150914"/>
                </a:lnTo>
                <a:lnTo>
                  <a:pt x="197397" y="142195"/>
                </a:lnTo>
                <a:lnTo>
                  <a:pt x="177922" y="105349"/>
                </a:lnTo>
                <a:lnTo>
                  <a:pt x="136009" y="84739"/>
                </a:lnTo>
                <a:lnTo>
                  <a:pt x="98069" y="75158"/>
                </a:lnTo>
                <a:lnTo>
                  <a:pt x="86169" y="72682"/>
                </a:lnTo>
                <a:lnTo>
                  <a:pt x="78625" y="70002"/>
                </a:lnTo>
                <a:lnTo>
                  <a:pt x="75450" y="67119"/>
                </a:lnTo>
                <a:lnTo>
                  <a:pt x="72174" y="64338"/>
                </a:lnTo>
                <a:lnTo>
                  <a:pt x="70548" y="61213"/>
                </a:lnTo>
                <a:lnTo>
                  <a:pt x="70548" y="57746"/>
                </a:lnTo>
                <a:lnTo>
                  <a:pt x="70548" y="52984"/>
                </a:lnTo>
                <a:lnTo>
                  <a:pt x="72529" y="48945"/>
                </a:lnTo>
                <a:lnTo>
                  <a:pt x="76492" y="45618"/>
                </a:lnTo>
                <a:lnTo>
                  <a:pt x="80467" y="42290"/>
                </a:lnTo>
                <a:lnTo>
                  <a:pt x="86372" y="40627"/>
                </a:lnTo>
                <a:lnTo>
                  <a:pt x="94208" y="40627"/>
                </a:lnTo>
                <a:lnTo>
                  <a:pt x="103733" y="40627"/>
                </a:lnTo>
                <a:lnTo>
                  <a:pt x="127241" y="68757"/>
                </a:lnTo>
                <a:lnTo>
                  <a:pt x="190792" y="65036"/>
                </a:lnTo>
                <a:lnTo>
                  <a:pt x="174541" y="24474"/>
                </a:lnTo>
                <a:lnTo>
                  <a:pt x="137753" y="3886"/>
                </a:lnTo>
                <a:lnTo>
                  <a:pt x="100901" y="0"/>
                </a:lnTo>
                <a:lnTo>
                  <a:pt x="84768" y="535"/>
                </a:lnTo>
                <a:lnTo>
                  <a:pt x="47256" y="8559"/>
                </a:lnTo>
                <a:lnTo>
                  <a:pt x="13665" y="39661"/>
                </a:lnTo>
                <a:lnTo>
                  <a:pt x="8178" y="63842"/>
                </a:lnTo>
                <a:lnTo>
                  <a:pt x="9369" y="76075"/>
                </a:lnTo>
                <a:lnTo>
                  <a:pt x="38270" y="113817"/>
                </a:lnTo>
                <a:lnTo>
                  <a:pt x="90487" y="132460"/>
                </a:lnTo>
                <a:lnTo>
                  <a:pt x="102803" y="135480"/>
                </a:lnTo>
                <a:lnTo>
                  <a:pt x="112663" y="138595"/>
                </a:lnTo>
                <a:lnTo>
                  <a:pt x="120067" y="141805"/>
                </a:lnTo>
                <a:lnTo>
                  <a:pt x="125018" y="145110"/>
                </a:lnTo>
                <a:lnTo>
                  <a:pt x="129971" y="149567"/>
                </a:lnTo>
                <a:lnTo>
                  <a:pt x="132460" y="154635"/>
                </a:lnTo>
                <a:lnTo>
                  <a:pt x="132460" y="160286"/>
                </a:lnTo>
                <a:lnTo>
                  <a:pt x="132460" y="166242"/>
                </a:lnTo>
                <a:lnTo>
                  <a:pt x="129844" y="171475"/>
                </a:lnTo>
                <a:lnTo>
                  <a:pt x="124637" y="175983"/>
                </a:lnTo>
                <a:lnTo>
                  <a:pt x="119430" y="180505"/>
                </a:lnTo>
                <a:lnTo>
                  <a:pt x="112013" y="182765"/>
                </a:lnTo>
                <a:lnTo>
                  <a:pt x="102387" y="182765"/>
                </a:lnTo>
                <a:lnTo>
                  <a:pt x="68364" y="164058"/>
                </a:lnTo>
                <a:lnTo>
                  <a:pt x="64147" y="145707"/>
                </a:lnTo>
                <a:lnTo>
                  <a:pt x="0" y="149720"/>
                </a:lnTo>
                <a:lnTo>
                  <a:pt x="2573" y="165512"/>
                </a:lnTo>
                <a:lnTo>
                  <a:pt x="7475" y="179855"/>
                </a:lnTo>
                <a:lnTo>
                  <a:pt x="14703" y="192748"/>
                </a:lnTo>
                <a:lnTo>
                  <a:pt x="24256" y="204190"/>
                </a:lnTo>
                <a:close/>
              </a:path>
            </a:pathLst>
          </a:custGeom>
          <a:ln w="507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2472009" y="2155176"/>
            <a:ext cx="191135" cy="222250"/>
          </a:xfrm>
          <a:custGeom>
            <a:avLst/>
            <a:gdLst/>
            <a:ahLst/>
            <a:cxnLst/>
            <a:rect l="l" t="t" r="r" b="b"/>
            <a:pathLst>
              <a:path w="191135" h="222250">
                <a:moveTo>
                  <a:pt x="110426" y="221907"/>
                </a:moveTo>
                <a:lnTo>
                  <a:pt x="163258" y="221907"/>
                </a:lnTo>
                <a:lnTo>
                  <a:pt x="163258" y="181127"/>
                </a:lnTo>
                <a:lnTo>
                  <a:pt x="190639" y="181127"/>
                </a:lnTo>
                <a:lnTo>
                  <a:pt x="190639" y="134099"/>
                </a:lnTo>
                <a:lnTo>
                  <a:pt x="163258" y="134099"/>
                </a:lnTo>
                <a:lnTo>
                  <a:pt x="163258" y="0"/>
                </a:lnTo>
                <a:lnTo>
                  <a:pt x="110426" y="0"/>
                </a:lnTo>
                <a:lnTo>
                  <a:pt x="0" y="131267"/>
                </a:lnTo>
                <a:lnTo>
                  <a:pt x="0" y="181127"/>
                </a:lnTo>
                <a:lnTo>
                  <a:pt x="110426" y="181127"/>
                </a:lnTo>
                <a:lnTo>
                  <a:pt x="110426" y="221907"/>
                </a:lnTo>
                <a:close/>
              </a:path>
              <a:path w="191135" h="222250">
                <a:moveTo>
                  <a:pt x="52082" y="134099"/>
                </a:moveTo>
                <a:lnTo>
                  <a:pt x="110426" y="65430"/>
                </a:lnTo>
                <a:lnTo>
                  <a:pt x="110426" y="134099"/>
                </a:lnTo>
                <a:lnTo>
                  <a:pt x="52082" y="134099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2660510" y="2274100"/>
            <a:ext cx="88265" cy="46990"/>
          </a:xfrm>
          <a:custGeom>
            <a:avLst/>
            <a:gdLst/>
            <a:ahLst/>
            <a:cxnLst/>
            <a:rect l="l" t="t" r="r" b="b"/>
            <a:pathLst>
              <a:path w="88264" h="46989">
                <a:moveTo>
                  <a:pt x="0" y="46875"/>
                </a:moveTo>
                <a:lnTo>
                  <a:pt x="88099" y="46875"/>
                </a:lnTo>
                <a:lnTo>
                  <a:pt x="88099" y="0"/>
                </a:lnTo>
                <a:lnTo>
                  <a:pt x="0" y="0"/>
                </a:lnTo>
                <a:lnTo>
                  <a:pt x="0" y="46875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2762697" y="2158897"/>
            <a:ext cx="208915" cy="218440"/>
          </a:xfrm>
          <a:custGeom>
            <a:avLst/>
            <a:gdLst/>
            <a:ahLst/>
            <a:cxnLst/>
            <a:rect l="l" t="t" r="r" b="b"/>
            <a:pathLst>
              <a:path w="208914" h="218439">
                <a:moveTo>
                  <a:pt x="0" y="218185"/>
                </a:moveTo>
                <a:lnTo>
                  <a:pt x="67424" y="218185"/>
                </a:lnTo>
                <a:lnTo>
                  <a:pt x="67424" y="129933"/>
                </a:lnTo>
                <a:lnTo>
                  <a:pt x="141084" y="129933"/>
                </a:lnTo>
                <a:lnTo>
                  <a:pt x="141084" y="218185"/>
                </a:lnTo>
                <a:lnTo>
                  <a:pt x="208800" y="218185"/>
                </a:lnTo>
                <a:lnTo>
                  <a:pt x="208800" y="0"/>
                </a:lnTo>
                <a:lnTo>
                  <a:pt x="141084" y="0"/>
                </a:lnTo>
                <a:lnTo>
                  <a:pt x="141084" y="76352"/>
                </a:lnTo>
                <a:lnTo>
                  <a:pt x="67424" y="76352"/>
                </a:lnTo>
                <a:lnTo>
                  <a:pt x="67424" y="0"/>
                </a:lnTo>
                <a:lnTo>
                  <a:pt x="0" y="0"/>
                </a:lnTo>
                <a:lnTo>
                  <a:pt x="0" y="218185"/>
                </a:lnTo>
                <a:close/>
              </a:path>
            </a:pathLst>
          </a:custGeom>
          <a:ln w="507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62069" y="2129777"/>
            <a:ext cx="3396988" cy="2764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4500" y="3025144"/>
            <a:ext cx="3366135" cy="6207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949700" y="3032051"/>
            <a:ext cx="3376929" cy="51155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1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1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150" y="9486900"/>
            <a:ext cx="219576" cy="2286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9290304"/>
            <a:ext cx="7772400" cy="63500"/>
          </a:xfrm>
          <a:custGeom>
            <a:avLst/>
            <a:gdLst/>
            <a:ahLst/>
            <a:cxnLst/>
            <a:rect l="l" t="t" r="r" b="b"/>
            <a:pathLst>
              <a:path w="7772400" h="63500">
                <a:moveTo>
                  <a:pt x="7772400" y="31750"/>
                </a:moveTo>
                <a:lnTo>
                  <a:pt x="0" y="31750"/>
                </a:lnTo>
                <a:lnTo>
                  <a:pt x="0" y="63500"/>
                </a:lnTo>
                <a:lnTo>
                  <a:pt x="7772400" y="63500"/>
                </a:lnTo>
                <a:lnTo>
                  <a:pt x="7772400" y="31750"/>
                </a:lnTo>
                <a:close/>
              </a:path>
              <a:path w="7772400" h="63500">
                <a:moveTo>
                  <a:pt x="7772400" y="0"/>
                </a:moveTo>
                <a:lnTo>
                  <a:pt x="0" y="0"/>
                </a:lnTo>
                <a:lnTo>
                  <a:pt x="0" y="10604"/>
                </a:lnTo>
                <a:lnTo>
                  <a:pt x="7772400" y="10604"/>
                </a:lnTo>
                <a:lnTo>
                  <a:pt x="7772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779" y="9442197"/>
            <a:ext cx="664025" cy="24266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469900"/>
            <a:ext cx="4325620" cy="0"/>
          </a:xfrm>
          <a:custGeom>
            <a:avLst/>
            <a:gdLst/>
            <a:ahLst/>
            <a:cxnLst/>
            <a:rect l="l" t="t" r="r" b="b"/>
            <a:pathLst>
              <a:path w="4325620">
                <a:moveTo>
                  <a:pt x="0" y="0"/>
                </a:moveTo>
                <a:lnTo>
                  <a:pt x="4325112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1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00150" y="9486900"/>
            <a:ext cx="219576" cy="2286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9290304"/>
            <a:ext cx="7772400" cy="63500"/>
          </a:xfrm>
          <a:custGeom>
            <a:avLst/>
            <a:gdLst/>
            <a:ahLst/>
            <a:cxnLst/>
            <a:rect l="l" t="t" r="r" b="b"/>
            <a:pathLst>
              <a:path w="7772400" h="63500">
                <a:moveTo>
                  <a:pt x="7772400" y="31750"/>
                </a:moveTo>
                <a:lnTo>
                  <a:pt x="0" y="31750"/>
                </a:lnTo>
                <a:lnTo>
                  <a:pt x="0" y="63500"/>
                </a:lnTo>
                <a:lnTo>
                  <a:pt x="7772400" y="63500"/>
                </a:lnTo>
                <a:lnTo>
                  <a:pt x="7772400" y="31750"/>
                </a:lnTo>
                <a:close/>
              </a:path>
              <a:path w="7772400" h="63500">
                <a:moveTo>
                  <a:pt x="7772400" y="0"/>
                </a:moveTo>
                <a:lnTo>
                  <a:pt x="0" y="0"/>
                </a:lnTo>
                <a:lnTo>
                  <a:pt x="0" y="10604"/>
                </a:lnTo>
                <a:lnTo>
                  <a:pt x="7772400" y="10604"/>
                </a:lnTo>
                <a:lnTo>
                  <a:pt x="7772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3779" y="9442197"/>
            <a:ext cx="664025" cy="24266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0030" y="152077"/>
            <a:ext cx="5592338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1965" y="4709193"/>
            <a:ext cx="6808469" cy="2037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64176" y="9517060"/>
            <a:ext cx="2767965" cy="181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874008" y="9517060"/>
            <a:ext cx="492125" cy="181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1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hyperlink" Target="http://www.brahman.com.au/technical_information/selection/structureAndLameness.html" TargetMode="External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png"/><Relationship Id="rId3" Type="http://schemas.openxmlformats.org/officeDocument/2006/relationships/image" Target="../media/image59.jpg"/><Relationship Id="rId7" Type="http://schemas.openxmlformats.org/officeDocument/2006/relationships/image" Target="../media/image44.png"/><Relationship Id="rId12" Type="http://schemas.openxmlformats.org/officeDocument/2006/relationships/image" Target="../media/image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11" Type="http://schemas.openxmlformats.org/officeDocument/2006/relationships/image" Target="../media/image62.jp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9.png"/><Relationship Id="rId9" Type="http://schemas.openxmlformats.org/officeDocument/2006/relationships/image" Target="../media/image61.jpg"/><Relationship Id="rId14" Type="http://schemas.openxmlformats.org/officeDocument/2006/relationships/hyperlink" Target="http://www.danekeclublambs.com/SheepFeetandLegStructureTest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hyperlink" Target="http://porkgateway.org/resource/genetic-approaches-to-im-" TargetMode="External"/><Relationship Id="rId12" Type="http://schemas.openxmlformats.org/officeDocument/2006/relationships/image" Target="../media/image7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porkgateway.org/resource/genetic-aspects-of-fe-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49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aberdeen-angus.co.uk/the-society/breed-assessment-booklet/" TargetMode="Externa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stockshowboutique.com/products/custom-stock-show-striped-judging-notepad-style-1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mahnwachen-helfen.info/mmp/f/fruit-collage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11" Type="http://schemas.openxmlformats.org/officeDocument/2006/relationships/image" Target="../media/image110.jp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5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jp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521092"/>
            <a:ext cx="6504940" cy="678815"/>
            <a:chOff x="457200" y="521092"/>
            <a:chExt cx="6504940" cy="678815"/>
          </a:xfrm>
        </p:grpSpPr>
        <p:sp>
          <p:nvSpPr>
            <p:cNvPr id="3" name="object 3"/>
            <p:cNvSpPr/>
            <p:nvPr/>
          </p:nvSpPr>
          <p:spPr>
            <a:xfrm>
              <a:off x="457200" y="875013"/>
              <a:ext cx="4663440" cy="0"/>
            </a:xfrm>
            <a:custGeom>
              <a:avLst/>
              <a:gdLst/>
              <a:ahLst/>
              <a:cxnLst/>
              <a:rect l="l" t="t" r="r" b="b"/>
              <a:pathLst>
                <a:path w="4663440">
                  <a:moveTo>
                    <a:pt x="466344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35855" y="521092"/>
              <a:ext cx="1825859" cy="67848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7013447" y="874486"/>
            <a:ext cx="302260" cy="0"/>
          </a:xfrm>
          <a:custGeom>
            <a:avLst/>
            <a:gdLst/>
            <a:ahLst/>
            <a:cxnLst/>
            <a:rect l="l" t="t" r="r" b="b"/>
            <a:pathLst>
              <a:path w="302259">
                <a:moveTo>
                  <a:pt x="301751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35870" y="7566528"/>
            <a:ext cx="4999990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4485">
              <a:lnSpc>
                <a:spcPts val="3300"/>
              </a:lnSpc>
              <a:spcBef>
                <a:spcPts val="100"/>
              </a:spcBef>
            </a:pPr>
            <a:r>
              <a:rPr sz="3000" b="1" spc="60" dirty="0">
                <a:solidFill>
                  <a:srgbClr val="231F20"/>
                </a:solidFill>
                <a:latin typeface="Calibri"/>
                <a:cs typeface="Calibri"/>
              </a:rPr>
              <a:t>Texas</a:t>
            </a:r>
            <a:r>
              <a:rPr sz="30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000" b="1" spc="215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r>
              <a:rPr sz="30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000" b="1" spc="10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30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000" b="1" spc="7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ts val="2580"/>
              </a:lnSpc>
            </a:pPr>
            <a:r>
              <a:rPr sz="2400" i="1" spc="80" dirty="0">
                <a:solidFill>
                  <a:srgbClr val="231F20"/>
                </a:solidFill>
                <a:latin typeface="Calibri"/>
                <a:cs typeface="Calibri"/>
              </a:rPr>
              <a:t>Exploring</a:t>
            </a:r>
            <a:r>
              <a:rPr sz="2400" i="1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i="1" spc="5" dirty="0">
                <a:solidFill>
                  <a:srgbClr val="231F20"/>
                </a:solidFill>
                <a:latin typeface="Calibri"/>
                <a:cs typeface="Calibri"/>
              </a:rPr>
              <a:t>Texas</a:t>
            </a:r>
            <a:r>
              <a:rPr sz="2400" i="1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i="1" spc="130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r>
              <a:rPr sz="2400" i="1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i="1" spc="70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2400" i="1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i="1" spc="65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8816225"/>
            <a:ext cx="745235" cy="7849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13180" y="8780653"/>
            <a:ext cx="601535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3285">
              <a:lnSpc>
                <a:spcPct val="100000"/>
              </a:lnSpc>
              <a:spcBef>
                <a:spcPts val="100"/>
              </a:spcBef>
            </a:pPr>
            <a:r>
              <a:rPr sz="2400" b="1" spc="90" dirty="0">
                <a:solidFill>
                  <a:srgbClr val="231F20"/>
                </a:solidFill>
                <a:latin typeface="Calibri"/>
                <a:cs typeface="Calibri"/>
              </a:rPr>
              <a:t>texas</a:t>
            </a:r>
            <a:r>
              <a:rPr sz="2400" b="1" spc="125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r>
              <a:rPr sz="2400" b="1" spc="114" dirty="0">
                <a:solidFill>
                  <a:srgbClr val="231F20"/>
                </a:solidFill>
                <a:latin typeface="Calibri"/>
                <a:cs typeface="Calibri"/>
              </a:rPr>
              <a:t>-h</a:t>
            </a:r>
            <a:r>
              <a:rPr sz="2400" b="1" spc="-5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2400" b="1" spc="135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2400" b="1" spc="65" dirty="0">
                <a:solidFill>
                  <a:srgbClr val="231F20"/>
                </a:solidFill>
                <a:latin typeface="Calibri"/>
                <a:cs typeface="Calibri"/>
              </a:rPr>
              <a:t>amu.edu</a:t>
            </a:r>
            <a:endParaRPr sz="2400">
              <a:latin typeface="Calibri"/>
              <a:cs typeface="Calibri"/>
            </a:endParaRPr>
          </a:p>
          <a:p>
            <a:pPr marL="12700" marR="15875">
              <a:lnSpc>
                <a:spcPct val="100000"/>
              </a:lnSpc>
              <a:spcBef>
                <a:spcPts val="760"/>
              </a:spcBef>
            </a:pP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members </a:t>
            </a: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Texas </a:t>
            </a:r>
            <a:r>
              <a:rPr sz="800" spc="25" dirty="0">
                <a:solidFill>
                  <a:srgbClr val="231F20"/>
                </a:solidFill>
                <a:latin typeface="Calibri"/>
                <a:cs typeface="Calibri"/>
              </a:rPr>
              <a:t>A&amp;M 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AgriLife </a:t>
            </a:r>
            <a:r>
              <a:rPr sz="800" spc="2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provide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equal opportunities in 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programs and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activities, education, 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and employment </a:t>
            </a:r>
            <a:r>
              <a:rPr sz="800" spc="2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800" spc="2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persons 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regardless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race, color, 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sex,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religion,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national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origin,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age,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disability,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genetic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information,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veteran </a:t>
            </a: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status,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sexual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orientation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 or gender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identity </a:t>
            </a:r>
            <a:r>
              <a:rPr sz="800" spc="-1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2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strive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31F20"/>
                </a:solidFill>
                <a:latin typeface="Calibri"/>
                <a:cs typeface="Calibri"/>
              </a:rPr>
              <a:t>achieve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25" dirty="0">
                <a:solidFill>
                  <a:srgbClr val="231F20"/>
                </a:solidFill>
                <a:latin typeface="Calibri"/>
                <a:cs typeface="Calibri"/>
              </a:rPr>
              <a:t>full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equal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employment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opportunity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throughout</a:t>
            </a:r>
            <a:r>
              <a:rPr sz="8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5" dirty="0">
                <a:solidFill>
                  <a:srgbClr val="231F20"/>
                </a:solidFill>
                <a:latin typeface="Calibri"/>
                <a:cs typeface="Calibri"/>
              </a:rPr>
              <a:t>Texas</a:t>
            </a:r>
            <a:r>
              <a:rPr sz="8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25" dirty="0">
                <a:solidFill>
                  <a:srgbClr val="231F20"/>
                </a:solidFill>
                <a:latin typeface="Calibri"/>
                <a:cs typeface="Calibri"/>
              </a:rPr>
              <a:t>A&amp;M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10" dirty="0">
                <a:solidFill>
                  <a:srgbClr val="231F20"/>
                </a:solidFill>
                <a:latin typeface="Calibri"/>
                <a:cs typeface="Calibri"/>
              </a:rPr>
              <a:t>AgriLife.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8300" y="1342571"/>
            <a:ext cx="7031990" cy="6265545"/>
            <a:chOff x="368300" y="1342571"/>
            <a:chExt cx="7031990" cy="626554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8300" y="3026664"/>
              <a:ext cx="7031735" cy="45811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1342571"/>
              <a:ext cx="6858000" cy="22235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653477"/>
            <a:ext cx="688022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Structure</a:t>
            </a:r>
            <a:endParaRPr sz="1100">
              <a:latin typeface="Calibri"/>
              <a:cs typeface="Calibri"/>
            </a:endParaRPr>
          </a:p>
          <a:p>
            <a:pPr marL="12700" marR="27305">
              <a:lnSpc>
                <a:spcPct val="100000"/>
              </a:lnSpc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correctness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very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important.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functional,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only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production,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health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well-being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well.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feedlot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pasture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able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move and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walk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get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feed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resources.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makes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correctness crucial.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Functional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square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 corners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skeleton,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hooves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equal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size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facing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forward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rather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than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turning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out,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neck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forty-five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degree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angle,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long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level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hooks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pins. When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correctness,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cover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its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tracks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(back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plant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tracks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where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lift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off),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well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maintaining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levelness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topline,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offer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flexibility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hock.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Sickle-hocked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post-legged market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desirable.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behind,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legs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hit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straight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forward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rather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than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bowlegged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cow-hocked.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heavy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boned,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stout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constructed,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strong-pasterned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forty-five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degree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angle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set. </a:t>
            </a:r>
            <a:r>
              <a:rPr sz="1100" spc="50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accurate depiction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these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shown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below: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55984" y="3063239"/>
            <a:ext cx="3231515" cy="2061845"/>
            <a:chOff x="4055984" y="3063239"/>
            <a:chExt cx="3231515" cy="20618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5984" y="3063239"/>
              <a:ext cx="3231374" cy="20613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1507" y="3802248"/>
              <a:ext cx="427315" cy="3136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34400" y="3795596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4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4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34400" y="3795596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03204" y="3863680"/>
              <a:ext cx="246808" cy="23139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650857" y="3795596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09" h="367664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0" y="254239"/>
                  </a:lnTo>
                  <a:lnTo>
                    <a:pt x="73531" y="214917"/>
                  </a:lnTo>
                  <a:lnTo>
                    <a:pt x="69643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09" h="367664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09" h="367664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50857" y="3795596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09" h="367664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9656" y="3863680"/>
              <a:ext cx="246813" cy="231397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48703" y="3063240"/>
            <a:ext cx="3218815" cy="2033270"/>
            <a:chOff x="448703" y="3063240"/>
            <a:chExt cx="3218815" cy="203327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8703" y="3063240"/>
              <a:ext cx="3218724" cy="203288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767655" y="3237812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4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4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67655" y="3237812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6458" y="3305896"/>
              <a:ext cx="246808" cy="23139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673373" y="3237812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4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4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73373" y="3237812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2177" y="3305896"/>
              <a:ext cx="246808" cy="2313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383" y="3309280"/>
              <a:ext cx="427316" cy="31364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577314" y="5283579"/>
            <a:ext cx="4654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-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9"/>
              </a:rPr>
              <a:t>http://www.brahman.com.au/technical_information/selection/structureAndLameness.html</a:t>
            </a:r>
            <a:endParaRPr sz="1000">
              <a:latin typeface="Minion Pro"/>
              <a:cs typeface="Minion Pro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232299" y="6361565"/>
            <a:ext cx="3043555" cy="1679575"/>
            <a:chOff x="4232299" y="6361565"/>
            <a:chExt cx="3043555" cy="1679575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2299" y="6361565"/>
              <a:ext cx="3043544" cy="167919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8825" y="7332269"/>
              <a:ext cx="427316" cy="3136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768968" y="7278090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5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5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68968" y="7278090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37772" y="7346173"/>
              <a:ext cx="246808" cy="23139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47658" y="7278090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09" h="367665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0" y="254239"/>
                  </a:lnTo>
                  <a:lnTo>
                    <a:pt x="73531" y="214917"/>
                  </a:lnTo>
                  <a:lnTo>
                    <a:pt x="69643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09" h="367665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09" h="367665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847658" y="7278090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09" h="367665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16457" y="7346173"/>
              <a:ext cx="246813" cy="231397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531622" y="6173435"/>
            <a:ext cx="3298190" cy="1894839"/>
            <a:chOff x="531622" y="6173435"/>
            <a:chExt cx="3298190" cy="1894839"/>
          </a:xfrm>
        </p:grpSpPr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1622" y="6173435"/>
              <a:ext cx="3297886" cy="189453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2611" y="6935806"/>
              <a:ext cx="427316" cy="31364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033136" y="6924582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1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5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5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33136" y="6924582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01940" y="6992665"/>
              <a:ext cx="246808" cy="23139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194982" y="6908851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5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5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94982" y="6908851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63785" y="6976935"/>
              <a:ext cx="246808" cy="231397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559026" y="8992361"/>
            <a:ext cx="4654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-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9"/>
              </a:rPr>
              <a:t>http://www.brahman.com.au/technical_information/selection/structureAndLameness.html</a:t>
            </a:r>
            <a:endParaRPr sz="1000">
              <a:latin typeface="Minion Pro"/>
              <a:cs typeface="Minion Pro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13486" y="3001581"/>
            <a:ext cx="4402455" cy="3454400"/>
            <a:chOff x="513486" y="3001581"/>
            <a:chExt cx="4402455" cy="34544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486" y="3001581"/>
              <a:ext cx="4402340" cy="34544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0264" y="3873372"/>
              <a:ext cx="3297554" cy="2261235"/>
            </a:xfrm>
            <a:custGeom>
              <a:avLst/>
              <a:gdLst/>
              <a:ahLst/>
              <a:cxnLst/>
              <a:rect l="l" t="t" r="r" b="b"/>
              <a:pathLst>
                <a:path w="3297554" h="2261235">
                  <a:moveTo>
                    <a:pt x="0" y="2261057"/>
                  </a:moveTo>
                  <a:lnTo>
                    <a:pt x="839724" y="2261057"/>
                  </a:lnTo>
                  <a:lnTo>
                    <a:pt x="839724" y="101041"/>
                  </a:lnTo>
                  <a:lnTo>
                    <a:pt x="0" y="101041"/>
                  </a:lnTo>
                  <a:lnTo>
                    <a:pt x="0" y="2261057"/>
                  </a:lnTo>
                  <a:close/>
                </a:path>
                <a:path w="3297554" h="2261235">
                  <a:moveTo>
                    <a:pt x="2457411" y="1432318"/>
                  </a:moveTo>
                  <a:lnTo>
                    <a:pt x="3297135" y="1432318"/>
                  </a:lnTo>
                  <a:lnTo>
                    <a:pt x="3297135" y="0"/>
                  </a:lnTo>
                  <a:lnTo>
                    <a:pt x="2457411" y="0"/>
                  </a:lnTo>
                  <a:lnTo>
                    <a:pt x="2457411" y="143231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45873" y="4134594"/>
              <a:ext cx="1170940" cy="0"/>
            </a:xfrm>
            <a:custGeom>
              <a:avLst/>
              <a:gdLst/>
              <a:ahLst/>
              <a:cxnLst/>
              <a:rect l="l" t="t" r="r" b="b"/>
              <a:pathLst>
                <a:path w="1170939">
                  <a:moveTo>
                    <a:pt x="0" y="0"/>
                  </a:moveTo>
                  <a:lnTo>
                    <a:pt x="1170432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34483" y="5263715"/>
              <a:ext cx="1170940" cy="0"/>
            </a:xfrm>
            <a:custGeom>
              <a:avLst/>
              <a:gdLst/>
              <a:ahLst/>
              <a:cxnLst/>
              <a:rect l="l" t="t" r="r" b="b"/>
              <a:pathLst>
                <a:path w="1170939">
                  <a:moveTo>
                    <a:pt x="0" y="0"/>
                  </a:moveTo>
                  <a:lnTo>
                    <a:pt x="1170432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83723" y="5300780"/>
              <a:ext cx="744220" cy="647065"/>
            </a:xfrm>
            <a:custGeom>
              <a:avLst/>
              <a:gdLst/>
              <a:ahLst/>
              <a:cxnLst/>
              <a:rect l="l" t="t" r="r" b="b"/>
              <a:pathLst>
                <a:path w="744219" h="647064">
                  <a:moveTo>
                    <a:pt x="744042" y="0"/>
                  </a:moveTo>
                  <a:lnTo>
                    <a:pt x="0" y="646785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99128" y="5300781"/>
              <a:ext cx="128905" cy="120650"/>
            </a:xfrm>
            <a:custGeom>
              <a:avLst/>
              <a:gdLst/>
              <a:ahLst/>
              <a:cxnLst/>
              <a:rect l="l" t="t" r="r" b="b"/>
              <a:pathLst>
                <a:path w="128905" h="120650">
                  <a:moveTo>
                    <a:pt x="0" y="49390"/>
                  </a:moveTo>
                  <a:lnTo>
                    <a:pt x="128638" y="0"/>
                  </a:lnTo>
                  <a:lnTo>
                    <a:pt x="61823" y="12051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21581" y="5148832"/>
              <a:ext cx="685165" cy="709295"/>
            </a:xfrm>
            <a:custGeom>
              <a:avLst/>
              <a:gdLst/>
              <a:ahLst/>
              <a:cxnLst/>
              <a:rect l="l" t="t" r="r" b="b"/>
              <a:pathLst>
                <a:path w="685164" h="709295">
                  <a:moveTo>
                    <a:pt x="0" y="0"/>
                  </a:moveTo>
                  <a:lnTo>
                    <a:pt x="684834" y="709168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21576" y="5148835"/>
              <a:ext cx="124460" cy="126364"/>
            </a:xfrm>
            <a:custGeom>
              <a:avLst/>
              <a:gdLst/>
              <a:ahLst/>
              <a:cxnLst/>
              <a:rect l="l" t="t" r="r" b="b"/>
              <a:pathLst>
                <a:path w="124460" h="126364">
                  <a:moveTo>
                    <a:pt x="56057" y="125869"/>
                  </a:moveTo>
                  <a:lnTo>
                    <a:pt x="0" y="0"/>
                  </a:lnTo>
                  <a:lnTo>
                    <a:pt x="123837" y="60413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44500" y="827212"/>
            <a:ext cx="6884034" cy="157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Balance is the combination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muscle,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finish, 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correctness. </a:t>
            </a:r>
            <a:r>
              <a:rPr sz="1100" spc="60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livestock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need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proportional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terms of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frame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work,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mass,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muscularity, while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maintaining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correctness.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angles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making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sure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everything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looks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like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fits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correctly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very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important.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Depth of flank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relationship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chest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key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visual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indicator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balanced. Adequate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mass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relation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shape and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critical.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There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a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difference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eye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appeal and balance.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Eye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appeal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describes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aesthetically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appealing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evaluator.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sharpness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cleanliness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steer’s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neck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way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lays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onto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advantage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disadvantage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way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balances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Hip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hind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construction,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well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tail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head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placement,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contributes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overall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steer.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40312" y="3007944"/>
            <a:ext cx="2094230" cy="3441700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62865" marR="222885">
              <a:lnSpc>
                <a:spcPct val="100000"/>
              </a:lnSpc>
              <a:spcBef>
                <a:spcPts val="395"/>
              </a:spcBef>
            </a:pP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Eye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Appeal: </a:t>
            </a:r>
            <a:r>
              <a:rPr sz="1400" spc="-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Ideal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Steer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9235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Levelness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Lines</a:t>
            </a:r>
            <a:endParaRPr sz="1400">
              <a:latin typeface="Calibri"/>
              <a:cs typeface="Calibri"/>
            </a:endParaRPr>
          </a:p>
          <a:p>
            <a:pPr marL="291465" marR="137795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Hip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Hind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Leg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Con- </a:t>
            </a:r>
            <a:r>
              <a:rPr sz="1400" spc="-30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struction</a:t>
            </a:r>
            <a:r>
              <a:rPr sz="14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Tail</a:t>
            </a:r>
            <a:endParaRPr sz="1400">
              <a:latin typeface="Calibri"/>
              <a:cs typeface="Calibri"/>
            </a:endParaRPr>
          </a:p>
          <a:p>
            <a:pPr marL="292100" indent="-229235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Head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Placement</a:t>
            </a:r>
            <a:endParaRPr sz="1400">
              <a:latin typeface="Calibri"/>
              <a:cs typeface="Calibri"/>
            </a:endParaRPr>
          </a:p>
          <a:p>
            <a:pPr marL="292100" indent="-229235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Cleanliness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Neck</a:t>
            </a:r>
            <a:endParaRPr sz="1400">
              <a:latin typeface="Calibri"/>
              <a:cs typeface="Calibri"/>
            </a:endParaRPr>
          </a:p>
          <a:p>
            <a:pPr marL="292100" indent="-229235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Flank</a:t>
            </a:r>
            <a:endParaRPr sz="1400">
              <a:latin typeface="Calibri"/>
              <a:cs typeface="Calibri"/>
            </a:endParaRPr>
          </a:p>
          <a:p>
            <a:pPr marL="292100" indent="-229235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Chest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6283" y="3692533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Minion Pro"/>
                <a:cs typeface="Minion Pro"/>
              </a:rPr>
              <a:t>2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24507" y="3692131"/>
            <a:ext cx="231775" cy="223520"/>
          </a:xfrm>
          <a:custGeom>
            <a:avLst/>
            <a:gdLst/>
            <a:ahLst/>
            <a:cxnLst/>
            <a:rect l="l" t="t" r="r" b="b"/>
            <a:pathLst>
              <a:path w="231775" h="223520">
                <a:moveTo>
                  <a:pt x="231152" y="0"/>
                </a:moveTo>
                <a:lnTo>
                  <a:pt x="0" y="0"/>
                </a:lnTo>
                <a:lnTo>
                  <a:pt x="0" y="223024"/>
                </a:lnTo>
                <a:lnTo>
                  <a:pt x="231152" y="223024"/>
                </a:lnTo>
                <a:lnTo>
                  <a:pt x="2311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872519" y="3617017"/>
            <a:ext cx="135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Minion Pro"/>
                <a:cs typeface="Minion Pro"/>
              </a:rPr>
              <a:t>3</a:t>
            </a:r>
            <a:endParaRPr sz="1800">
              <a:latin typeface="Minion Pro"/>
              <a:cs typeface="Minion Pr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361936" y="3688717"/>
            <a:ext cx="2836545" cy="611505"/>
            <a:chOff x="1361936" y="3688717"/>
            <a:chExt cx="2836545" cy="611505"/>
          </a:xfrm>
        </p:grpSpPr>
        <p:sp>
          <p:nvSpPr>
            <p:cNvPr id="19" name="object 19"/>
            <p:cNvSpPr/>
            <p:nvPr/>
          </p:nvSpPr>
          <p:spPr>
            <a:xfrm>
              <a:off x="1374639" y="3701417"/>
              <a:ext cx="441325" cy="411480"/>
            </a:xfrm>
            <a:custGeom>
              <a:avLst/>
              <a:gdLst/>
              <a:ahLst/>
              <a:cxnLst/>
              <a:rect l="l" t="t" r="r" b="b"/>
              <a:pathLst>
                <a:path w="441325" h="411479">
                  <a:moveTo>
                    <a:pt x="0" y="411429"/>
                  </a:moveTo>
                  <a:lnTo>
                    <a:pt x="44121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74636" y="3990091"/>
              <a:ext cx="127000" cy="123189"/>
            </a:xfrm>
            <a:custGeom>
              <a:avLst/>
              <a:gdLst/>
              <a:ahLst/>
              <a:cxnLst/>
              <a:rect l="l" t="t" r="r" b="b"/>
              <a:pathLst>
                <a:path w="127000" h="123189">
                  <a:moveTo>
                    <a:pt x="126822" y="68910"/>
                  </a:moveTo>
                  <a:lnTo>
                    <a:pt x="0" y="122758"/>
                  </a:lnTo>
                  <a:lnTo>
                    <a:pt x="6256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78516" y="4025722"/>
              <a:ext cx="219710" cy="274320"/>
            </a:xfrm>
            <a:custGeom>
              <a:avLst/>
              <a:gdLst/>
              <a:ahLst/>
              <a:cxnLst/>
              <a:rect l="l" t="t" r="r" b="b"/>
              <a:pathLst>
                <a:path w="219710" h="274320">
                  <a:moveTo>
                    <a:pt x="219570" y="0"/>
                  </a:moveTo>
                  <a:lnTo>
                    <a:pt x="0" y="0"/>
                  </a:lnTo>
                  <a:lnTo>
                    <a:pt x="0" y="273977"/>
                  </a:lnTo>
                  <a:lnTo>
                    <a:pt x="219570" y="273977"/>
                  </a:lnTo>
                  <a:lnTo>
                    <a:pt x="2195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020734" y="3950609"/>
            <a:ext cx="135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Minion Pro"/>
                <a:cs typeface="Minion Pro"/>
              </a:rPr>
              <a:t>4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45868" y="5616778"/>
            <a:ext cx="219710" cy="210185"/>
          </a:xfrm>
          <a:custGeom>
            <a:avLst/>
            <a:gdLst/>
            <a:ahLst/>
            <a:cxnLst/>
            <a:rect l="l" t="t" r="r" b="b"/>
            <a:pathLst>
              <a:path w="219710" h="210185">
                <a:moveTo>
                  <a:pt x="219570" y="0"/>
                </a:moveTo>
                <a:lnTo>
                  <a:pt x="0" y="0"/>
                </a:lnTo>
                <a:lnTo>
                  <a:pt x="0" y="209981"/>
                </a:lnTo>
                <a:lnTo>
                  <a:pt x="219570" y="209981"/>
                </a:lnTo>
                <a:lnTo>
                  <a:pt x="2195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988098" y="5541670"/>
            <a:ext cx="135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Minion Pro"/>
                <a:cs typeface="Minion Pro"/>
              </a:rPr>
              <a:t>5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785338" y="5826759"/>
            <a:ext cx="219710" cy="228600"/>
          </a:xfrm>
          <a:custGeom>
            <a:avLst/>
            <a:gdLst/>
            <a:ahLst/>
            <a:cxnLst/>
            <a:rect l="l" t="t" r="r" b="b"/>
            <a:pathLst>
              <a:path w="219710" h="228600">
                <a:moveTo>
                  <a:pt x="219570" y="0"/>
                </a:moveTo>
                <a:lnTo>
                  <a:pt x="0" y="0"/>
                </a:lnTo>
                <a:lnTo>
                  <a:pt x="0" y="228600"/>
                </a:lnTo>
                <a:lnTo>
                  <a:pt x="219570" y="228600"/>
                </a:lnTo>
                <a:lnTo>
                  <a:pt x="2195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821467" y="5744715"/>
            <a:ext cx="1473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Minion Pro"/>
                <a:cs typeface="Minion Pro"/>
              </a:rPr>
              <a:t>6</a:t>
            </a:r>
            <a:endParaRPr sz="2000">
              <a:latin typeface="Minion Pro"/>
              <a:cs typeface="Minion Pr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85338" y="5036134"/>
            <a:ext cx="219710" cy="2152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54610">
              <a:lnSpc>
                <a:spcPts val="1670"/>
              </a:lnSpc>
            </a:pPr>
            <a:r>
              <a:rPr sz="1800" dirty="0">
                <a:solidFill>
                  <a:srgbClr val="231F20"/>
                </a:solidFill>
                <a:latin typeface="Minion Pro"/>
                <a:cs typeface="Minion Pro"/>
              </a:rPr>
              <a:t>1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4500" y="6714315"/>
            <a:ext cx="6880859" cy="2075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4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60" dirty="0">
                <a:solidFill>
                  <a:srgbClr val="231F20"/>
                </a:solidFill>
                <a:latin typeface="Calibri"/>
                <a:cs typeface="Calibri"/>
              </a:rPr>
              <a:t>Lambs</a:t>
            </a:r>
            <a:r>
              <a:rPr sz="14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Goats: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1100" b="1" spc="20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1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endParaRPr sz="1100">
              <a:latin typeface="Calibri"/>
              <a:cs typeface="Calibri"/>
            </a:endParaRPr>
          </a:p>
          <a:p>
            <a:pPr marL="12700" marR="109220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wethers,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shape and expression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upmost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importance.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Specifically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lambs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goats,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forearm, rack,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loin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 major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areas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indicating muscularity.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imperative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analyze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angles,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including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above,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behind,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front,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get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good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idea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true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amount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possesses.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After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visually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analyzing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wethers,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a good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idea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move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closer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inspection 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handling if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specific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allows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evaluators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so. When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handling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goat,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start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gentle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firm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rack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located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right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behind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blade.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there,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move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hand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down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wether’s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rack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way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loin, feeling 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expression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firmness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go.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Handling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recommended,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primarily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mass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firmness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throughout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lower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third.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785338" y="4185399"/>
            <a:ext cx="219710" cy="228600"/>
          </a:xfrm>
          <a:custGeom>
            <a:avLst/>
            <a:gdLst/>
            <a:ahLst/>
            <a:cxnLst/>
            <a:rect l="l" t="t" r="r" b="b"/>
            <a:pathLst>
              <a:path w="219710" h="228600">
                <a:moveTo>
                  <a:pt x="219570" y="0"/>
                </a:moveTo>
                <a:lnTo>
                  <a:pt x="0" y="0"/>
                </a:lnTo>
                <a:lnTo>
                  <a:pt x="0" y="228600"/>
                </a:lnTo>
                <a:lnTo>
                  <a:pt x="219570" y="228600"/>
                </a:lnTo>
                <a:lnTo>
                  <a:pt x="2195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827563" y="4110285"/>
            <a:ext cx="135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Minion Pro"/>
                <a:cs typeface="Minion Pro"/>
              </a:rPr>
              <a:t>1</a:t>
            </a:r>
            <a:endParaRPr sz="1800">
              <a:latin typeface="Minion Pro"/>
              <a:cs typeface="Minion Pro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836357"/>
            <a:ext cx="684403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addition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sheer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product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power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see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wether,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essential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indi-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cators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such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squareness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hip.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naturally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big-hipped,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wide-made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ability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lay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mass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onto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skeleton,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where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narrow-based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doesn’t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frame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carry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-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much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characteristics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illustrated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diagrams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below: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1638" y="4385957"/>
            <a:ext cx="3009899" cy="290790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06450" y="4398264"/>
            <a:ext cx="3015615" cy="1539240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80035">
              <a:lnSpc>
                <a:spcPct val="100000"/>
              </a:lnSpc>
              <a:spcBef>
                <a:spcPts val="400"/>
              </a:spcBef>
            </a:pP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Indicators: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Side</a:t>
            </a:r>
            <a:r>
              <a:rPr sz="13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View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231F20"/>
                </a:solidFill>
                <a:latin typeface="Calibri"/>
                <a:cs typeface="Calibri"/>
              </a:rPr>
              <a:t>(Right)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300" spc="-5" dirty="0">
                <a:solidFill>
                  <a:srgbClr val="231F20"/>
                </a:solidFill>
                <a:latin typeface="Calibri"/>
                <a:cs typeface="Calibri"/>
              </a:rPr>
              <a:t>Turn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Leg</a:t>
            </a:r>
            <a:endParaRPr sz="13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Expressiveness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Calibri"/>
                <a:cs typeface="Calibri"/>
              </a:rPr>
              <a:t>Rack</a:t>
            </a:r>
            <a:endParaRPr sz="13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300" spc="25" dirty="0">
                <a:solidFill>
                  <a:srgbClr val="231F20"/>
                </a:solidFill>
                <a:latin typeface="Calibri"/>
                <a:cs typeface="Calibri"/>
              </a:rPr>
              <a:t>Fullness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Loin</a:t>
            </a:r>
            <a:endParaRPr sz="13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300" spc="2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Forearm</a:t>
            </a:r>
            <a:endParaRPr sz="13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300" spc="25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Spring</a:t>
            </a:r>
            <a:r>
              <a:rPr sz="13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3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Rib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49700" y="1999742"/>
            <a:ext cx="3015615" cy="2291715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497205">
              <a:lnSpc>
                <a:spcPct val="100000"/>
              </a:lnSpc>
              <a:spcBef>
                <a:spcPts val="415"/>
              </a:spcBef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Indicators: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Rear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View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(Left)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Pin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endParaRPr sz="11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Stifle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Stifle</a:t>
            </a:r>
            <a:endParaRPr sz="11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Shape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Boldness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Lower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Quarter</a:t>
            </a:r>
            <a:endParaRPr sz="11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523875">
              <a:lnSpc>
                <a:spcPct val="100000"/>
              </a:lnSpc>
              <a:spcBef>
                <a:spcPts val="5"/>
              </a:spcBef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Indicators: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View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(Left)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 startAt="5"/>
              <a:tabLst>
                <a:tab pos="292100" algn="l"/>
              </a:tabLst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Shape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Rack</a:t>
            </a:r>
            <a:endParaRPr sz="11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 startAt="5"/>
              <a:tabLst>
                <a:tab pos="292100" algn="l"/>
              </a:tabLst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Boldness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Rib</a:t>
            </a:r>
            <a:endParaRPr sz="11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 startAt="5"/>
              <a:tabLst>
                <a:tab pos="291465" algn="l"/>
                <a:tab pos="292100" algn="l"/>
              </a:tabLst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Fullness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Loin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Edge</a:t>
            </a:r>
            <a:endParaRPr sz="11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 startAt="5"/>
              <a:tabLst>
                <a:tab pos="292100" algn="l"/>
              </a:tabLst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Squareness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Hip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67988" y="7426197"/>
            <a:ext cx="3015615" cy="1786255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264795">
              <a:lnSpc>
                <a:spcPct val="100000"/>
              </a:lnSpc>
              <a:spcBef>
                <a:spcPts val="395"/>
              </a:spcBef>
            </a:pP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Indicators: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3/4</a:t>
            </a:r>
            <a:r>
              <a:rPr sz="1400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View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(Left)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Turn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Leg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Expressiveness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Rack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Fullness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Loin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Forearm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Spring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Rib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Base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56894" y="6005321"/>
            <a:ext cx="2514600" cy="3208020"/>
            <a:chOff x="1056894" y="6005321"/>
            <a:chExt cx="2514600" cy="320802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6894" y="6005321"/>
              <a:ext cx="2514600" cy="320776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00898" y="8974447"/>
              <a:ext cx="359410" cy="0"/>
            </a:xfrm>
            <a:custGeom>
              <a:avLst/>
              <a:gdLst/>
              <a:ahLst/>
              <a:cxnLst/>
              <a:rect l="l" t="t" r="r" b="b"/>
              <a:pathLst>
                <a:path w="359410">
                  <a:moveTo>
                    <a:pt x="0" y="0"/>
                  </a:moveTo>
                  <a:lnTo>
                    <a:pt x="359016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00895" y="8927330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40" h="94615">
                  <a:moveTo>
                    <a:pt x="129476" y="94234"/>
                  </a:moveTo>
                  <a:lnTo>
                    <a:pt x="0" y="47117"/>
                  </a:lnTo>
                  <a:lnTo>
                    <a:pt x="129476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30438" y="8927331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5">
                  <a:moveTo>
                    <a:pt x="0" y="0"/>
                  </a:moveTo>
                  <a:lnTo>
                    <a:pt x="129476" y="47117"/>
                  </a:lnTo>
                  <a:lnTo>
                    <a:pt x="0" y="94234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80338" y="8718413"/>
              <a:ext cx="359410" cy="0"/>
            </a:xfrm>
            <a:custGeom>
              <a:avLst/>
              <a:gdLst/>
              <a:ahLst/>
              <a:cxnLst/>
              <a:rect l="l" t="t" r="r" b="b"/>
              <a:pathLst>
                <a:path w="359410">
                  <a:moveTo>
                    <a:pt x="0" y="0"/>
                  </a:moveTo>
                  <a:lnTo>
                    <a:pt x="359016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80334" y="8671295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5">
                  <a:moveTo>
                    <a:pt x="129476" y="94234"/>
                  </a:moveTo>
                  <a:lnTo>
                    <a:pt x="0" y="47117"/>
                  </a:lnTo>
                  <a:lnTo>
                    <a:pt x="129476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09878" y="8671296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5">
                  <a:moveTo>
                    <a:pt x="0" y="0"/>
                  </a:moveTo>
                  <a:lnTo>
                    <a:pt x="129476" y="47116"/>
                  </a:lnTo>
                  <a:lnTo>
                    <a:pt x="0" y="94233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912677" y="7716793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1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18329" y="7240435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2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91325" y="7258022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3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47705" y="8056777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4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62136" y="7550631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5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25033" y="8716224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6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04473" y="8410364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6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69979" y="7595348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1</a:t>
            </a:r>
            <a:endParaRPr sz="1400">
              <a:latin typeface="Minion Pro"/>
              <a:cs typeface="Minion Pro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828814" y="7147669"/>
            <a:ext cx="1518920" cy="1155700"/>
            <a:chOff x="1828814" y="7147669"/>
            <a:chExt cx="1518920" cy="1155700"/>
          </a:xfrm>
        </p:grpSpPr>
        <p:sp>
          <p:nvSpPr>
            <p:cNvPr id="26" name="object 26"/>
            <p:cNvSpPr/>
            <p:nvPr/>
          </p:nvSpPr>
          <p:spPr>
            <a:xfrm>
              <a:off x="1841514" y="7547570"/>
              <a:ext cx="264160" cy="535305"/>
            </a:xfrm>
            <a:custGeom>
              <a:avLst/>
              <a:gdLst/>
              <a:ahLst/>
              <a:cxnLst/>
              <a:rect l="l" t="t" r="r" b="b"/>
              <a:pathLst>
                <a:path w="264160" h="535304">
                  <a:moveTo>
                    <a:pt x="92629" y="0"/>
                  </a:moveTo>
                  <a:lnTo>
                    <a:pt x="60413" y="37900"/>
                  </a:lnTo>
                  <a:lnTo>
                    <a:pt x="34482" y="80223"/>
                  </a:lnTo>
                  <a:lnTo>
                    <a:pt x="15396" y="126177"/>
                  </a:lnTo>
                  <a:lnTo>
                    <a:pt x="3715" y="174974"/>
                  </a:lnTo>
                  <a:lnTo>
                    <a:pt x="0" y="225825"/>
                  </a:lnTo>
                  <a:lnTo>
                    <a:pt x="4809" y="277939"/>
                  </a:lnTo>
                  <a:lnTo>
                    <a:pt x="17468" y="326706"/>
                  </a:lnTo>
                  <a:lnTo>
                    <a:pt x="37170" y="371695"/>
                  </a:lnTo>
                  <a:lnTo>
                    <a:pt x="63206" y="412415"/>
                  </a:lnTo>
                  <a:lnTo>
                    <a:pt x="94866" y="448378"/>
                  </a:lnTo>
                  <a:lnTo>
                    <a:pt x="131442" y="479091"/>
                  </a:lnTo>
                  <a:lnTo>
                    <a:pt x="172224" y="504065"/>
                  </a:lnTo>
                  <a:lnTo>
                    <a:pt x="216504" y="522810"/>
                  </a:lnTo>
                  <a:lnTo>
                    <a:pt x="263571" y="534835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13764" y="7299929"/>
              <a:ext cx="201295" cy="991235"/>
            </a:xfrm>
            <a:custGeom>
              <a:avLst/>
              <a:gdLst/>
              <a:ahLst/>
              <a:cxnLst/>
              <a:rect l="l" t="t" r="r" b="b"/>
              <a:pathLst>
                <a:path w="201294" h="991234">
                  <a:moveTo>
                    <a:pt x="201206" y="990739"/>
                  </a:moveTo>
                  <a:lnTo>
                    <a:pt x="197348" y="949839"/>
                  </a:lnTo>
                  <a:lnTo>
                    <a:pt x="192833" y="906651"/>
                  </a:lnTo>
                  <a:lnTo>
                    <a:pt x="187673" y="861361"/>
                  </a:lnTo>
                  <a:lnTo>
                    <a:pt x="181879" y="814152"/>
                  </a:lnTo>
                  <a:lnTo>
                    <a:pt x="175466" y="765210"/>
                  </a:lnTo>
                  <a:lnTo>
                    <a:pt x="168444" y="714719"/>
                  </a:lnTo>
                  <a:lnTo>
                    <a:pt x="160828" y="662863"/>
                  </a:lnTo>
                  <a:lnTo>
                    <a:pt x="152628" y="609828"/>
                  </a:lnTo>
                  <a:lnTo>
                    <a:pt x="139917" y="532314"/>
                  </a:lnTo>
                  <a:lnTo>
                    <a:pt x="126843" y="457806"/>
                  </a:lnTo>
                  <a:lnTo>
                    <a:pt x="113549" y="386874"/>
                  </a:lnTo>
                  <a:lnTo>
                    <a:pt x="100178" y="320091"/>
                  </a:lnTo>
                  <a:lnTo>
                    <a:pt x="86874" y="258027"/>
                  </a:lnTo>
                  <a:lnTo>
                    <a:pt x="73780" y="201254"/>
                  </a:lnTo>
                  <a:lnTo>
                    <a:pt x="61037" y="150344"/>
                  </a:lnTo>
                  <a:lnTo>
                    <a:pt x="48791" y="105868"/>
                  </a:lnTo>
                  <a:lnTo>
                    <a:pt x="37183" y="68398"/>
                  </a:lnTo>
                  <a:lnTo>
                    <a:pt x="16456" y="16759"/>
                  </a:lnTo>
                  <a:lnTo>
                    <a:pt x="7622" y="3734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40351" y="7209614"/>
              <a:ext cx="323215" cy="149860"/>
            </a:xfrm>
            <a:custGeom>
              <a:avLst/>
              <a:gdLst/>
              <a:ahLst/>
              <a:cxnLst/>
              <a:rect l="l" t="t" r="r" b="b"/>
              <a:pathLst>
                <a:path w="323214" h="149859">
                  <a:moveTo>
                    <a:pt x="323176" y="149390"/>
                  </a:moveTo>
                  <a:lnTo>
                    <a:pt x="245008" y="18821"/>
                  </a:lnTo>
                  <a:lnTo>
                    <a:pt x="111137" y="0"/>
                  </a:lnTo>
                  <a:lnTo>
                    <a:pt x="0" y="103974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510180" y="7160369"/>
              <a:ext cx="298450" cy="202565"/>
            </a:xfrm>
            <a:custGeom>
              <a:avLst/>
              <a:gdLst/>
              <a:ahLst/>
              <a:cxnLst/>
              <a:rect l="l" t="t" r="r" b="b"/>
              <a:pathLst>
                <a:path w="298450" h="202565">
                  <a:moveTo>
                    <a:pt x="298132" y="69303"/>
                  </a:moveTo>
                  <a:lnTo>
                    <a:pt x="162648" y="0"/>
                  </a:lnTo>
                  <a:lnTo>
                    <a:pt x="39154" y="54978"/>
                  </a:lnTo>
                  <a:lnTo>
                    <a:pt x="0" y="202044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741771" y="7259116"/>
              <a:ext cx="163830" cy="872490"/>
            </a:xfrm>
            <a:custGeom>
              <a:avLst/>
              <a:gdLst/>
              <a:ahLst/>
              <a:cxnLst/>
              <a:rect l="l" t="t" r="r" b="b"/>
              <a:pathLst>
                <a:path w="163830" h="872490">
                  <a:moveTo>
                    <a:pt x="0" y="0"/>
                  </a:moveTo>
                  <a:lnTo>
                    <a:pt x="4519" y="39295"/>
                  </a:lnTo>
                  <a:lnTo>
                    <a:pt x="9848" y="81697"/>
                  </a:lnTo>
                  <a:lnTo>
                    <a:pt x="15958" y="126942"/>
                  </a:lnTo>
                  <a:lnTo>
                    <a:pt x="22820" y="174761"/>
                  </a:lnTo>
                  <a:lnTo>
                    <a:pt x="30405" y="224889"/>
                  </a:lnTo>
                  <a:lnTo>
                    <a:pt x="38685" y="277059"/>
                  </a:lnTo>
                  <a:lnTo>
                    <a:pt x="47630" y="331005"/>
                  </a:lnTo>
                  <a:lnTo>
                    <a:pt x="57213" y="386460"/>
                  </a:lnTo>
                  <a:lnTo>
                    <a:pt x="68556" y="449371"/>
                  </a:lnTo>
                  <a:lnTo>
                    <a:pt x="79995" y="510119"/>
                  </a:lnTo>
                  <a:lnTo>
                    <a:pt x="91437" y="568320"/>
                  </a:lnTo>
                  <a:lnTo>
                    <a:pt x="102787" y="623590"/>
                  </a:lnTo>
                  <a:lnTo>
                    <a:pt x="113949" y="675544"/>
                  </a:lnTo>
                  <a:lnTo>
                    <a:pt x="124828" y="723798"/>
                  </a:lnTo>
                  <a:lnTo>
                    <a:pt x="135331" y="767967"/>
                  </a:lnTo>
                  <a:lnTo>
                    <a:pt x="145361" y="807667"/>
                  </a:lnTo>
                  <a:lnTo>
                    <a:pt x="154825" y="842513"/>
                  </a:lnTo>
                  <a:lnTo>
                    <a:pt x="163626" y="872121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060699" y="809492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20">
                  <a:moveTo>
                    <a:pt x="0" y="0"/>
                  </a:moveTo>
                  <a:lnTo>
                    <a:pt x="286981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4522" y="1965960"/>
            <a:ext cx="1839342" cy="2331719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776921"/>
            <a:ext cx="6814184" cy="3926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Finish</a:t>
            </a:r>
            <a:endParaRPr sz="1100">
              <a:latin typeface="Calibri"/>
              <a:cs typeface="Calibri"/>
            </a:endParaRPr>
          </a:p>
          <a:p>
            <a:pPr marL="12700" marR="9525" indent="457200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mass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extremely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market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goat, 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crucial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know the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difference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mass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resulting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mass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resulting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finish.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untrained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eye,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mass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very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similar.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first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“big picture”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Determine whether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expressive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descript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pattern,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if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softer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plainer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 his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shape.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much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either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attribute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but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use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criteria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weigh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variables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ultimately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decide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most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product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terms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quality.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alibri"/>
              <a:cs typeface="Calibri"/>
            </a:endParaRPr>
          </a:p>
          <a:p>
            <a:pPr marL="12700" marR="159385" indent="457200">
              <a:lnSpc>
                <a:spcPct val="100000"/>
              </a:lnSpc>
            </a:pP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cover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absolutely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necessary 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wethers.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goats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thickness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range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.15”-.30”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some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variation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expected.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Finish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evaluated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handling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animal,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well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visually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analyzing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areas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where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typically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deposited.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rule,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matures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back,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bottom.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This means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first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begin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deposit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areas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such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chest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floor,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pocket,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rib.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Then,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matures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fattens,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start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lay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</a:t>
            </a:r>
            <a:endParaRPr sz="1100">
              <a:latin typeface="Calibri"/>
              <a:cs typeface="Calibri"/>
            </a:endParaRPr>
          </a:p>
          <a:p>
            <a:pPr marL="12700" marR="75565">
              <a:lnSpc>
                <a:spcPct val="100000"/>
              </a:lnSpc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loin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edge,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flank,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hip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dock. The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last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place a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sheep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deposit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back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known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cod.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ready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goats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need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smooth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yet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firm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their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pattern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sheep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does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enough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flat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ribbed,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handle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very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firm,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lack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overall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smoothness.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Alternately, an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over-finished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ultra-smooth,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handle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very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soft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likely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start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older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mature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end.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degree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smooth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rib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body,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expressive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firm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rack 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loin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down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 his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lower leg.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Handle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wether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rib.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If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handles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soft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non-descript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pattern,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cannot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ribs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lightly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rolling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fingers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rib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cage,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over-conditioned.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Consider finish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heavily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class, as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very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both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and,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most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importantly,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carcass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animal.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illustrated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below: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1144" y="4861814"/>
            <a:ext cx="2552700" cy="24701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3231" y="4855464"/>
            <a:ext cx="2180971" cy="24765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965450" y="4697221"/>
            <a:ext cx="1508760" cy="2800985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63500" marR="189865">
              <a:lnSpc>
                <a:spcPct val="100000"/>
              </a:lnSpc>
              <a:spcBef>
                <a:spcPts val="400"/>
              </a:spcBef>
            </a:pP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Finish 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Indicators: 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30" dirty="0">
                <a:solidFill>
                  <a:srgbClr val="231F20"/>
                </a:solidFill>
                <a:latin typeface="Calibri"/>
                <a:cs typeface="Calibri"/>
              </a:rPr>
              <a:t>Handling</a:t>
            </a:r>
            <a:r>
              <a:rPr sz="13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Over</a:t>
            </a:r>
            <a:r>
              <a:rPr sz="13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Rib </a:t>
            </a:r>
            <a:r>
              <a:rPr sz="1300" spc="-2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30" dirty="0">
                <a:solidFill>
                  <a:srgbClr val="231F20"/>
                </a:solidFill>
                <a:latin typeface="Calibri"/>
                <a:cs typeface="Calibri"/>
              </a:rPr>
              <a:t>(Left)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63500" marR="166370">
              <a:lnSpc>
                <a:spcPct val="100000"/>
              </a:lnSpc>
            </a:pP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Finish 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Indicators: 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Side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31F20"/>
                </a:solidFill>
                <a:latin typeface="Calibri"/>
                <a:cs typeface="Calibri"/>
              </a:rPr>
              <a:t>Profile</a:t>
            </a:r>
            <a:r>
              <a:rPr sz="13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231F20"/>
                </a:solidFill>
                <a:latin typeface="Calibri"/>
                <a:cs typeface="Calibri"/>
              </a:rPr>
              <a:t>(Right)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292100" marR="16383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Expressiveness </a:t>
            </a:r>
            <a:r>
              <a:rPr sz="1300" spc="-2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231F20"/>
                </a:solidFill>
                <a:latin typeface="Calibri"/>
                <a:cs typeface="Calibri"/>
              </a:rPr>
              <a:t>Musc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Pattern</a:t>
            </a:r>
            <a:endParaRPr sz="1300">
              <a:latin typeface="Calibri"/>
              <a:cs typeface="Calibri"/>
            </a:endParaRPr>
          </a:p>
          <a:p>
            <a:pPr marL="292100" marR="28829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300" spc="35" dirty="0">
                <a:solidFill>
                  <a:srgbClr val="231F20"/>
                </a:solidFill>
                <a:latin typeface="Calibri"/>
                <a:cs typeface="Calibri"/>
              </a:rPr>
              <a:t>Smooth</a:t>
            </a:r>
            <a:r>
              <a:rPr sz="13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Over  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Rib</a:t>
            </a:r>
            <a:endParaRPr sz="13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300" spc="35" dirty="0">
                <a:solidFill>
                  <a:srgbClr val="231F20"/>
                </a:solidFill>
                <a:latin typeface="Calibri"/>
                <a:cs typeface="Calibri"/>
              </a:rPr>
              <a:t>Full</a:t>
            </a:r>
            <a:r>
              <a:rPr sz="13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Calibri"/>
                <a:cs typeface="Calibri"/>
              </a:rPr>
              <a:t>Loin</a:t>
            </a:r>
            <a:r>
              <a:rPr sz="13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Calibri"/>
                <a:cs typeface="Calibri"/>
              </a:rPr>
              <a:t>Edge</a:t>
            </a:r>
            <a:endParaRPr sz="13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300" spc="30" dirty="0">
                <a:solidFill>
                  <a:srgbClr val="231F20"/>
                </a:solidFill>
                <a:latin typeface="Calibri"/>
                <a:cs typeface="Calibri"/>
              </a:rPr>
              <a:t>Clean</a:t>
            </a:r>
            <a:r>
              <a:rPr sz="13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Calibri"/>
                <a:cs typeface="Calibri"/>
              </a:rPr>
              <a:t>Fronted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10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790636"/>
            <a:ext cx="680910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Structure</a:t>
            </a:r>
            <a:endParaRPr sz="1100">
              <a:latin typeface="Calibri"/>
              <a:cs typeface="Calibri"/>
            </a:endParaRPr>
          </a:p>
          <a:p>
            <a:pPr marL="12700" marR="92075" indent="457200">
              <a:lnSpc>
                <a:spcPct val="100000"/>
              </a:lnSpc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correctness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top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priority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comes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animals.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Skeletal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evaluated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studying 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topline,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hip shape,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 placement,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head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neck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placement.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forty-five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degree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angle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pastern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fours,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hooves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straight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forward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facing.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slight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knee.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much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knee,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referred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calf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knee,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undesirable. Likewise,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too straight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knee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either,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cause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soundness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issues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well.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hind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neither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sickle-hocked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post-legged,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instead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square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corners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maintain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slight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hock.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Once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 soundness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been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evaluated,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evaluator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move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topline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neck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placement.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wether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smooth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level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across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neck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straight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out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ninety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degree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angle.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addition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skeletally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correct,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big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boned,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stout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featured,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flexible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motion.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shown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below: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09393" y="6136690"/>
            <a:ext cx="2911475" cy="1705610"/>
            <a:chOff x="709393" y="6136690"/>
            <a:chExt cx="2911475" cy="17056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393" y="6136690"/>
              <a:ext cx="2911150" cy="170510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001519" y="6679632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1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5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5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1519" y="6679632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0323" y="6747715"/>
              <a:ext cx="246808" cy="23139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88637" y="6679632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1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5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5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88637" y="6679632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440" y="6747715"/>
              <a:ext cx="246808" cy="23139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303" y="6695097"/>
              <a:ext cx="427316" cy="313651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590319" y="3792160"/>
            <a:ext cx="3160395" cy="1380490"/>
            <a:chOff x="590319" y="3792160"/>
            <a:chExt cx="3160395" cy="138049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0319" y="3792160"/>
              <a:ext cx="3159814" cy="138029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13429" y="4002354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4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4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13429" y="4002354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2233" y="4070437"/>
              <a:ext cx="246808" cy="23139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367908" y="3995241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4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4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67908" y="3995241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6712" y="4063324"/>
              <a:ext cx="246808" cy="23139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175168" y="3989654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4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4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175168" y="3989654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43972" y="4057737"/>
              <a:ext cx="246808" cy="23139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4722" y="4036182"/>
              <a:ext cx="427326" cy="313653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4442467" y="6130881"/>
            <a:ext cx="2813685" cy="1737360"/>
            <a:chOff x="4442467" y="6130881"/>
            <a:chExt cx="2813685" cy="1737360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42467" y="6130881"/>
              <a:ext cx="2746513" cy="173676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760029" y="6852759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5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5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60029" y="6852759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5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28833" y="6920842"/>
              <a:ext cx="246808" cy="23139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870313" y="6852759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09" h="367665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0" y="254239"/>
                  </a:lnTo>
                  <a:lnTo>
                    <a:pt x="73531" y="214917"/>
                  </a:lnTo>
                  <a:lnTo>
                    <a:pt x="69643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09" h="367665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09" h="367665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870313" y="6852759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09" h="367665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112" y="6920842"/>
              <a:ext cx="246813" cy="23139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4223" y="6782086"/>
              <a:ext cx="427326" cy="313653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4396849" y="3724723"/>
            <a:ext cx="2754630" cy="1441450"/>
            <a:chOff x="4396849" y="3724723"/>
            <a:chExt cx="2754630" cy="1441450"/>
          </a:xfrm>
        </p:grpSpPr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96849" y="3724723"/>
              <a:ext cx="2754218" cy="144116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0559" y="4090584"/>
              <a:ext cx="427316" cy="31365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206104" y="4063629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4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4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206104" y="4063629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74908" y="4131712"/>
              <a:ext cx="246808" cy="23139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973692" y="4075120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4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4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973692" y="4075120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42496" y="4143203"/>
              <a:ext cx="246808" cy="23139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741281" y="4075120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09" h="367664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0" y="254239"/>
                  </a:lnTo>
                  <a:lnTo>
                    <a:pt x="73531" y="214917"/>
                  </a:lnTo>
                  <a:lnTo>
                    <a:pt x="69643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09" h="367664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09" h="367664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741281" y="4075120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09" h="367664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10080" y="4143203"/>
              <a:ext cx="246813" cy="231397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1348248" y="8095207"/>
            <a:ext cx="50761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10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14"/>
              </a:rPr>
              <a:t>http://www.danekeclublambs.com/SheepFeetandLegStructureTest.html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11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726030"/>
            <a:ext cx="6856095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characteristics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discussed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far,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eye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appeal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essential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today’s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show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industry.</a:t>
            </a:r>
            <a:endParaRPr sz="1100">
              <a:latin typeface="Calibri"/>
              <a:cs typeface="Calibri"/>
            </a:endParaRPr>
          </a:p>
          <a:p>
            <a:pPr marL="12700" marR="131445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wether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balance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well,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must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combine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muscle, structural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correctness and finish,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maintaining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eye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appealing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package.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balanced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sheep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plenty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maintaining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appropriate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degree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endParaRPr sz="1100">
              <a:latin typeface="Calibri"/>
              <a:cs typeface="Calibri"/>
            </a:endParaRPr>
          </a:p>
          <a:p>
            <a:pPr marL="12700" marR="64769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allowing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overall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smooth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attractive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show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wether.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Cleanliness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levelness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lines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sheep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shows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shallow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chested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gets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progressively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deeper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deep,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full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flank,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necessary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complete 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balanced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appearance.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long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clean about his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neck,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connect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smoothly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shoulder.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smooth,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level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line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hip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design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add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wether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well. Balance 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proportionate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front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bottom,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a characteristic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certainly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shouldn’t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taken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lightly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contest.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view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below: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4651" y="2949371"/>
            <a:ext cx="3187699" cy="328928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933697" y="2943009"/>
            <a:ext cx="3187700" cy="3289300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1386205" marR="201295" indent="-1177290">
              <a:lnSpc>
                <a:spcPct val="100000"/>
              </a:lnSpc>
              <a:spcBef>
                <a:spcPts val="395"/>
              </a:spcBef>
            </a:pP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Eye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Appeal: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Ideal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400" spc="-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Lamb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Cleanliness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Levelness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Lines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Tall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Fronted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Long,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Extended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Neck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Deep,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Full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Flank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9147" y="6505268"/>
            <a:ext cx="2336800" cy="243739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1001" y="6623050"/>
            <a:ext cx="3175000" cy="2327275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1401445" marR="194945" indent="-1198880">
              <a:lnSpc>
                <a:spcPct val="100000"/>
              </a:lnSpc>
              <a:spcBef>
                <a:spcPts val="395"/>
              </a:spcBef>
            </a:pP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Eye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Appeal: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Ideal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400" spc="-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Goat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Cleanliness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Levelness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Lines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Tall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Fronted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Long,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Extended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Neck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Deep,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Full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Flank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12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860931"/>
            <a:ext cx="6820534" cy="199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4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Hogs: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</a:pP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4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endParaRPr sz="1400">
              <a:latin typeface="Calibri"/>
              <a:cs typeface="Calibri"/>
            </a:endParaRPr>
          </a:p>
          <a:p>
            <a:pPr marL="12700" marR="143510" indent="457200">
              <a:lnSpc>
                <a:spcPts val="1320"/>
              </a:lnSpc>
              <a:spcBef>
                <a:spcPts val="15"/>
              </a:spcBef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swine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usually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little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different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than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other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species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 barrows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gilts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loose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pen,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identifiable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number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hog’s back.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Muscling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hog can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assessed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five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particular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places: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forearm, blade,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top, loin, 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ham.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looking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blade 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loin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behind,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heavy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muscled hog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shapely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expressive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pattern.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great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indicators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size.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Swine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wide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big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carry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product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those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narrow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frail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320"/>
              </a:lnSpc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work.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Hogs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heavy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muscled from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viewpoints,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especially when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viewing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behind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boldness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rib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good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indicator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natural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volume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general,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heavy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hog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maintain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expression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work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back.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79" y="3246119"/>
            <a:ext cx="4305299" cy="25629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20055" y="3246120"/>
            <a:ext cx="2085339" cy="2559050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862965" marR="182245" indent="-673735">
              <a:lnSpc>
                <a:spcPct val="100000"/>
              </a:lnSpc>
              <a:spcBef>
                <a:spcPts val="395"/>
              </a:spcBef>
            </a:pP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Indicators: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Side </a:t>
            </a:r>
            <a:r>
              <a:rPr sz="1400" spc="-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View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Turn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231F20"/>
                </a:solidFill>
                <a:latin typeface="Calibri"/>
                <a:cs typeface="Calibri"/>
              </a:rPr>
              <a:t>Ham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Fullness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Loin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Forearm</a:t>
            </a:r>
            <a:endParaRPr sz="1400">
              <a:latin typeface="Calibri"/>
              <a:cs typeface="Calibri"/>
            </a:endParaRPr>
          </a:p>
          <a:p>
            <a:pPr marL="292100" marR="84455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Muscle Expression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 Through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Blade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Bone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Size</a:t>
            </a:r>
            <a:endParaRPr sz="1400">
              <a:latin typeface="Calibri"/>
              <a:cs typeface="Calibri"/>
            </a:endParaRPr>
          </a:p>
          <a:p>
            <a:pPr marL="292100" marR="30099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Spring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400" spc="-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Rib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74438" y="5989320"/>
            <a:ext cx="2336799" cy="29082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46430" y="5995670"/>
            <a:ext cx="3907790" cy="2901950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719455">
              <a:lnSpc>
                <a:spcPct val="100000"/>
              </a:lnSpc>
              <a:spcBef>
                <a:spcPts val="395"/>
              </a:spcBef>
            </a:pP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Indicators: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Rear/Top</a:t>
            </a:r>
            <a:r>
              <a:rPr sz="1400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View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Behind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Fullness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Loin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Hip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Stifle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Stifle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Base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13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818069"/>
            <a:ext cx="6870065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Finish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Pigs, like any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other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fatten from front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bottom.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There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numerous places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use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observe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deposition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a hog, including 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jowl, elbow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pocket,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loin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edge,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seam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ham.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hog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relatively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lean while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still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maintaining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expression. Specifically,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acceptable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range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fat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.55”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.90”.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leaner,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trimmer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design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little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 excess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jowl,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underline, or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blades,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seam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ham.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groove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down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dimple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right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tail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good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features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indicating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leanness.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production agriculture,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once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market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hog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reaches their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final destination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harvested,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analyzed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sold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using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grid.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grid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emphasizes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carcass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weight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percent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lean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percent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muscle.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carcass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either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receive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premium,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discount,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regular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price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depending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percent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lean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relation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hot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carcass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weight.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Therefore,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heavy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muscled,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leaner designed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barrows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higher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cutability 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hogs.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least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desirable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combination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having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light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muscled,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low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cutability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very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over-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conditioned.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7700" y="3346703"/>
            <a:ext cx="2514600" cy="2158365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626745">
              <a:lnSpc>
                <a:spcPct val="100000"/>
              </a:lnSpc>
              <a:spcBef>
                <a:spcPts val="395"/>
              </a:spcBef>
            </a:pP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Finish</a:t>
            </a:r>
            <a:r>
              <a:rPr sz="14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Indicators: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Elbow</a:t>
            </a:r>
            <a:r>
              <a:rPr sz="14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Pocket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Loin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Edge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Underline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Lower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Third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Jowl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Blade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5719253"/>
            <a:ext cx="6826884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Structure</a:t>
            </a:r>
            <a:endParaRPr sz="1100">
              <a:latin typeface="Calibri"/>
              <a:cs typeface="Calibri"/>
            </a:endParaRPr>
          </a:p>
          <a:p>
            <a:pPr marL="12700" marR="8255">
              <a:lnSpc>
                <a:spcPct val="100000"/>
              </a:lnSpc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correctness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essential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achieve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highest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carcass.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cannot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its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own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weight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move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freely,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difficult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acquire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appropriate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nutrients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needed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grow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mature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maximum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potential.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Ideally,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swine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big-boned,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strong-topped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angles.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sound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barrow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gilt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travel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around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pen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ease,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exemplifying flexibility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comfort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 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shoulder,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knee,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spine, hip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rear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structure.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Both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rear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pasterns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 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forty-five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degree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angle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hocks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approximately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twenty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degrees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eliminate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unnecessary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pressure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strain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joints.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slight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an-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gle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scapula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hip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recognized,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hogs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too straight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either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these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areas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difficult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time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traveling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comfortably.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issues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could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include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placement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rear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legs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swell-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joints,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both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affect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functionality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pig.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structure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swine,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take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any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 placement issues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such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sickled-hocked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post-legged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rear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legs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buck-kneed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these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flaws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likely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significantly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affect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hog’s soundness.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Lastly, market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swine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big-footed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exhibit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adequate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substance. Soundness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structure 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critical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swine,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therefore heavy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emphasis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placed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category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barrows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gilts.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1259" y="3340353"/>
            <a:ext cx="3640376" cy="217068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14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061148" y="1239171"/>
            <a:ext cx="3208655" cy="3637915"/>
            <a:chOff x="4061148" y="1239171"/>
            <a:chExt cx="3208655" cy="36379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1148" y="1239171"/>
              <a:ext cx="3208219" cy="36378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448244" y="3530420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192201" y="0"/>
                  </a:moveTo>
                  <a:lnTo>
                    <a:pt x="141108" y="6564"/>
                  </a:lnTo>
                  <a:lnTo>
                    <a:pt x="95195" y="25091"/>
                  </a:lnTo>
                  <a:lnTo>
                    <a:pt x="56295" y="53828"/>
                  </a:lnTo>
                  <a:lnTo>
                    <a:pt x="26241" y="91024"/>
                  </a:lnTo>
                  <a:lnTo>
                    <a:pt x="6865" y="134925"/>
                  </a:lnTo>
                  <a:lnTo>
                    <a:pt x="0" y="183781"/>
                  </a:lnTo>
                  <a:lnTo>
                    <a:pt x="6865" y="232637"/>
                  </a:lnTo>
                  <a:lnTo>
                    <a:pt x="26241" y="276539"/>
                  </a:lnTo>
                  <a:lnTo>
                    <a:pt x="56295" y="313734"/>
                  </a:lnTo>
                  <a:lnTo>
                    <a:pt x="95195" y="342471"/>
                  </a:lnTo>
                  <a:lnTo>
                    <a:pt x="141108" y="360998"/>
                  </a:lnTo>
                  <a:lnTo>
                    <a:pt x="192201" y="367563"/>
                  </a:lnTo>
                  <a:lnTo>
                    <a:pt x="243300" y="360998"/>
                  </a:lnTo>
                  <a:lnTo>
                    <a:pt x="289217" y="342471"/>
                  </a:lnTo>
                  <a:lnTo>
                    <a:pt x="328118" y="313734"/>
                  </a:lnTo>
                  <a:lnTo>
                    <a:pt x="340319" y="298635"/>
                  </a:lnTo>
                  <a:lnTo>
                    <a:pt x="191281" y="298635"/>
                  </a:lnTo>
                  <a:lnTo>
                    <a:pt x="160837" y="294859"/>
                  </a:lnTo>
                  <a:lnTo>
                    <a:pt x="131927" y="283972"/>
                  </a:lnTo>
                  <a:lnTo>
                    <a:pt x="94802" y="254239"/>
                  </a:lnTo>
                  <a:lnTo>
                    <a:pt x="73536" y="214917"/>
                  </a:lnTo>
                  <a:lnTo>
                    <a:pt x="69648" y="171034"/>
                  </a:lnTo>
                  <a:lnTo>
                    <a:pt x="84658" y="127622"/>
                  </a:lnTo>
                  <a:lnTo>
                    <a:pt x="180996" y="127622"/>
                  </a:lnTo>
                  <a:lnTo>
                    <a:pt x="133553" y="82753"/>
                  </a:lnTo>
                  <a:lnTo>
                    <a:pt x="162632" y="72273"/>
                  </a:lnTo>
                  <a:lnTo>
                    <a:pt x="193130" y="68927"/>
                  </a:lnTo>
                  <a:lnTo>
                    <a:pt x="340319" y="68927"/>
                  </a:lnTo>
                  <a:lnTo>
                    <a:pt x="328118" y="53828"/>
                  </a:lnTo>
                  <a:lnTo>
                    <a:pt x="289217" y="25091"/>
                  </a:lnTo>
                  <a:lnTo>
                    <a:pt x="243300" y="6564"/>
                  </a:lnTo>
                  <a:lnTo>
                    <a:pt x="192201" y="0"/>
                  </a:lnTo>
                  <a:close/>
                </a:path>
                <a:path w="384810" h="367664">
                  <a:moveTo>
                    <a:pt x="180996" y="127622"/>
                  </a:moveTo>
                  <a:lnTo>
                    <a:pt x="84658" y="127622"/>
                  </a:lnTo>
                  <a:lnTo>
                    <a:pt x="250863" y="284810"/>
                  </a:lnTo>
                  <a:lnTo>
                    <a:pt x="221781" y="295289"/>
                  </a:lnTo>
                  <a:lnTo>
                    <a:pt x="191281" y="298635"/>
                  </a:lnTo>
                  <a:lnTo>
                    <a:pt x="340319" y="298635"/>
                  </a:lnTo>
                  <a:lnTo>
                    <a:pt x="358173" y="276539"/>
                  </a:lnTo>
                  <a:lnTo>
                    <a:pt x="374326" y="239941"/>
                  </a:lnTo>
                  <a:lnTo>
                    <a:pt x="299758" y="239941"/>
                  </a:lnTo>
                  <a:lnTo>
                    <a:pt x="180996" y="127622"/>
                  </a:lnTo>
                  <a:close/>
                </a:path>
                <a:path w="384810" h="367664">
                  <a:moveTo>
                    <a:pt x="340319" y="68927"/>
                  </a:moveTo>
                  <a:lnTo>
                    <a:pt x="193130" y="68927"/>
                  </a:lnTo>
                  <a:lnTo>
                    <a:pt x="223573" y="72703"/>
                  </a:lnTo>
                  <a:lnTo>
                    <a:pt x="252488" y="83591"/>
                  </a:lnTo>
                  <a:lnTo>
                    <a:pt x="289613" y="113323"/>
                  </a:lnTo>
                  <a:lnTo>
                    <a:pt x="310880" y="152646"/>
                  </a:lnTo>
                  <a:lnTo>
                    <a:pt x="314767" y="196528"/>
                  </a:lnTo>
                  <a:lnTo>
                    <a:pt x="299758" y="239941"/>
                  </a:lnTo>
                  <a:lnTo>
                    <a:pt x="374326" y="239941"/>
                  </a:lnTo>
                  <a:lnTo>
                    <a:pt x="377550" y="232637"/>
                  </a:lnTo>
                  <a:lnTo>
                    <a:pt x="384416" y="183781"/>
                  </a:lnTo>
                  <a:lnTo>
                    <a:pt x="377550" y="134925"/>
                  </a:lnTo>
                  <a:lnTo>
                    <a:pt x="358173" y="91024"/>
                  </a:lnTo>
                  <a:lnTo>
                    <a:pt x="340319" y="689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48244" y="3530420"/>
              <a:ext cx="384810" cy="367665"/>
            </a:xfrm>
            <a:custGeom>
              <a:avLst/>
              <a:gdLst/>
              <a:ahLst/>
              <a:cxnLst/>
              <a:rect l="l" t="t" r="r" b="b"/>
              <a:pathLst>
                <a:path w="384810" h="367664">
                  <a:moveTo>
                    <a:pt x="0" y="183781"/>
                  </a:moveTo>
                  <a:lnTo>
                    <a:pt x="6865" y="134925"/>
                  </a:lnTo>
                  <a:lnTo>
                    <a:pt x="26241" y="91024"/>
                  </a:lnTo>
                  <a:lnTo>
                    <a:pt x="56295" y="53828"/>
                  </a:lnTo>
                  <a:lnTo>
                    <a:pt x="95195" y="25091"/>
                  </a:lnTo>
                  <a:lnTo>
                    <a:pt x="141108" y="6564"/>
                  </a:lnTo>
                  <a:lnTo>
                    <a:pt x="192201" y="0"/>
                  </a:lnTo>
                  <a:lnTo>
                    <a:pt x="243300" y="6564"/>
                  </a:lnTo>
                  <a:lnTo>
                    <a:pt x="289217" y="25091"/>
                  </a:lnTo>
                  <a:lnTo>
                    <a:pt x="328118" y="53828"/>
                  </a:lnTo>
                  <a:lnTo>
                    <a:pt x="358173" y="91024"/>
                  </a:lnTo>
                  <a:lnTo>
                    <a:pt x="377550" y="134925"/>
                  </a:lnTo>
                  <a:lnTo>
                    <a:pt x="384416" y="183781"/>
                  </a:lnTo>
                  <a:lnTo>
                    <a:pt x="377550" y="232637"/>
                  </a:lnTo>
                  <a:lnTo>
                    <a:pt x="358173" y="276539"/>
                  </a:lnTo>
                  <a:lnTo>
                    <a:pt x="328118" y="313734"/>
                  </a:lnTo>
                  <a:lnTo>
                    <a:pt x="289217" y="342471"/>
                  </a:lnTo>
                  <a:lnTo>
                    <a:pt x="243300" y="360998"/>
                  </a:lnTo>
                  <a:lnTo>
                    <a:pt x="192201" y="367563"/>
                  </a:lnTo>
                  <a:lnTo>
                    <a:pt x="141108" y="360998"/>
                  </a:lnTo>
                  <a:lnTo>
                    <a:pt x="95195" y="342471"/>
                  </a:lnTo>
                  <a:lnTo>
                    <a:pt x="56295" y="313734"/>
                  </a:lnTo>
                  <a:lnTo>
                    <a:pt x="26241" y="276539"/>
                  </a:lnTo>
                  <a:lnTo>
                    <a:pt x="6865" y="232637"/>
                  </a:lnTo>
                  <a:lnTo>
                    <a:pt x="0" y="183781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7047" y="3598503"/>
              <a:ext cx="246808" cy="2313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1662" y="1494962"/>
              <a:ext cx="814820" cy="59807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44500" y="4680075"/>
            <a:ext cx="6864984" cy="227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17625" marR="3755390" indent="-983615">
              <a:lnSpc>
                <a:spcPct val="100000"/>
              </a:lnSpc>
              <a:spcBef>
                <a:spcPts val="100"/>
              </a:spcBef>
            </a:pPr>
            <a:r>
              <a:rPr sz="1000" u="sng" spc="-20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h</a:t>
            </a:r>
            <a:r>
              <a:rPr sz="1000" u="sng" spc="-10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tt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p://</a:t>
            </a:r>
            <a:r>
              <a:rPr sz="1000" u="sng" spc="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p</a:t>
            </a:r>
            <a:r>
              <a:rPr sz="1000" u="sng" spc="-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o</a:t>
            </a:r>
            <a:r>
              <a:rPr sz="1000" u="sng" spc="-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r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kg</a:t>
            </a:r>
            <a:r>
              <a:rPr sz="1000" u="sng" spc="-20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a</a:t>
            </a:r>
            <a:r>
              <a:rPr sz="1000" u="sng" spc="-10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t</a:t>
            </a:r>
            <a:r>
              <a:rPr sz="1000" u="sng" spc="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e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w</a:t>
            </a:r>
            <a:r>
              <a:rPr sz="1000" u="sng" spc="-20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a</a:t>
            </a:r>
            <a:r>
              <a:rPr sz="1000" u="sng" spc="-7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y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.</a:t>
            </a:r>
            <a:r>
              <a:rPr sz="1000" u="sng" spc="-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o</a:t>
            </a:r>
            <a:r>
              <a:rPr sz="1000" u="sng" spc="-10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r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g/</a:t>
            </a:r>
            <a:r>
              <a:rPr sz="1000" u="sng" spc="-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r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e</a:t>
            </a:r>
            <a:r>
              <a:rPr sz="1000" u="sng" spc="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s</a:t>
            </a:r>
            <a:r>
              <a:rPr sz="1000" u="sng" spc="-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o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u</a:t>
            </a:r>
            <a:r>
              <a:rPr sz="1000" u="sng" spc="-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r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ce/</a:t>
            </a:r>
            <a:r>
              <a:rPr sz="1000" u="sng" spc="-10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g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e</a:t>
            </a:r>
            <a:r>
              <a:rPr sz="1000" u="sng" spc="-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n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e</a:t>
            </a:r>
            <a:r>
              <a:rPr sz="1000" u="sng" spc="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t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ic-</a:t>
            </a:r>
            <a:r>
              <a:rPr sz="1000" u="sng" spc="-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as</a:t>
            </a:r>
            <a:r>
              <a:rPr sz="1000" u="sng" spc="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pec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ts-</a:t>
            </a:r>
            <a:r>
              <a:rPr sz="1000" u="sng" spc="-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o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f-</a:t>
            </a:r>
            <a:r>
              <a:rPr sz="1000" u="sng" spc="-10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f</a:t>
            </a:r>
            <a:r>
              <a:rPr sz="1000" u="sng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e- </a:t>
            </a:r>
            <a:r>
              <a:rPr sz="1000" dirty="0">
                <a:solidFill>
                  <a:srgbClr val="365A87"/>
                </a:solidFill>
                <a:latin typeface="Minion Pro"/>
                <a:cs typeface="Minion Pro"/>
              </a:rPr>
              <a:t> </a:t>
            </a:r>
            <a:r>
              <a:rPr sz="1000" u="sng" spc="-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</a:rPr>
              <a:t>male-longevity/</a:t>
            </a:r>
            <a:endParaRPr sz="1000">
              <a:latin typeface="Minion Pro"/>
              <a:cs typeface="Minion Pro"/>
            </a:endParaRPr>
          </a:p>
          <a:p>
            <a:pPr marL="4089400" marR="148590" indent="-405765">
              <a:lnSpc>
                <a:spcPct val="100000"/>
              </a:lnSpc>
              <a:spcBef>
                <a:spcPts val="985"/>
              </a:spcBef>
            </a:pPr>
            <a:r>
              <a:rPr sz="1000" u="sng" spc="-10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7"/>
              </a:rPr>
              <a:t>http://porkgateway.org/resource/genetic-approaches-to-im- </a:t>
            </a:r>
            <a:r>
              <a:rPr sz="1000" spc="-215" dirty="0">
                <a:solidFill>
                  <a:srgbClr val="365A87"/>
                </a:solidFill>
                <a:latin typeface="Minion Pro"/>
                <a:cs typeface="Minion Pro"/>
              </a:rPr>
              <a:t> </a:t>
            </a:r>
            <a:r>
              <a:rPr sz="1000" u="sng" spc="-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</a:rPr>
              <a:t>proving-health-and-reproduction-in-cattle/</a:t>
            </a:r>
            <a:endParaRPr sz="1000">
              <a:latin typeface="Minion Pro"/>
              <a:cs typeface="Minion Pro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Minion Pro"/>
              <a:cs typeface="Minion Pro"/>
            </a:endParaRPr>
          </a:p>
          <a:p>
            <a:pPr marL="12700" algn="just">
              <a:lnSpc>
                <a:spcPts val="1650"/>
              </a:lnSpc>
              <a:spcBef>
                <a:spcPts val="5"/>
              </a:spcBef>
            </a:pPr>
            <a:r>
              <a:rPr sz="1400" b="1" spc="40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4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20" dirty="0">
                <a:solidFill>
                  <a:srgbClr val="231F20"/>
                </a:solidFill>
                <a:latin typeface="Calibri"/>
                <a:cs typeface="Calibri"/>
              </a:rPr>
              <a:t>Eye</a:t>
            </a:r>
            <a:r>
              <a:rPr sz="14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Appeal</a:t>
            </a:r>
            <a:endParaRPr sz="1400">
              <a:latin typeface="Calibri"/>
              <a:cs typeface="Calibri"/>
            </a:endParaRPr>
          </a:p>
          <a:p>
            <a:pPr marL="12700" algn="just">
              <a:lnSpc>
                <a:spcPts val="1290"/>
              </a:lnSpc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eye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appeal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refers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combination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correctness,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finish.</a:t>
            </a:r>
            <a:endParaRPr sz="1100">
              <a:latin typeface="Calibri"/>
              <a:cs typeface="Calibri"/>
            </a:endParaRPr>
          </a:p>
          <a:p>
            <a:pPr marL="12700" marR="139700" algn="just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Pigs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combine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very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well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sometimes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said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extra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“complete.”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correctly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balanced </a:t>
            </a:r>
            <a:r>
              <a:rPr sz="1100" spc="-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proportional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pleasing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profile.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Correctly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balanced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hogs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40" dirty="0">
                <a:solidFill>
                  <a:srgbClr val="231F20"/>
                </a:solidFill>
                <a:latin typeface="Calibri"/>
                <a:cs typeface="Calibri"/>
              </a:rPr>
              <a:t>tall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fronted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neck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attaching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high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onto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blade,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level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topped,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high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tail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setting.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Structure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either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hinder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hog’s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eye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appeal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well.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Criticisms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balance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standpoint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include swine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steep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hipped, 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weak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topline,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low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fronted,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among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similar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traits.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91490" y="1732787"/>
            <a:ext cx="3394710" cy="2686050"/>
            <a:chOff x="491490" y="1732787"/>
            <a:chExt cx="3394710" cy="268605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1490" y="1732787"/>
              <a:ext cx="3394709" cy="268604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944829" y="1832470"/>
              <a:ext cx="285750" cy="273685"/>
            </a:xfrm>
            <a:custGeom>
              <a:avLst/>
              <a:gdLst/>
              <a:ahLst/>
              <a:cxnLst/>
              <a:rect l="l" t="t" r="r" b="b"/>
              <a:pathLst>
                <a:path w="285750" h="273685">
                  <a:moveTo>
                    <a:pt x="142798" y="0"/>
                  </a:moveTo>
                  <a:lnTo>
                    <a:pt x="97662" y="6961"/>
                  </a:lnTo>
                  <a:lnTo>
                    <a:pt x="58463" y="26346"/>
                  </a:lnTo>
                  <a:lnTo>
                    <a:pt x="27551" y="55903"/>
                  </a:lnTo>
                  <a:lnTo>
                    <a:pt x="7279" y="93384"/>
                  </a:lnTo>
                  <a:lnTo>
                    <a:pt x="0" y="136537"/>
                  </a:lnTo>
                  <a:lnTo>
                    <a:pt x="7279" y="179691"/>
                  </a:lnTo>
                  <a:lnTo>
                    <a:pt x="27551" y="217171"/>
                  </a:lnTo>
                  <a:lnTo>
                    <a:pt x="58463" y="246729"/>
                  </a:lnTo>
                  <a:lnTo>
                    <a:pt x="97662" y="266113"/>
                  </a:lnTo>
                  <a:lnTo>
                    <a:pt x="142798" y="273075"/>
                  </a:lnTo>
                  <a:lnTo>
                    <a:pt x="187934" y="266113"/>
                  </a:lnTo>
                  <a:lnTo>
                    <a:pt x="227134" y="246729"/>
                  </a:lnTo>
                  <a:lnTo>
                    <a:pt x="253132" y="221870"/>
                  </a:lnTo>
                  <a:lnTo>
                    <a:pt x="142109" y="221870"/>
                  </a:lnTo>
                  <a:lnTo>
                    <a:pt x="119496" y="219065"/>
                  </a:lnTo>
                  <a:lnTo>
                    <a:pt x="98018" y="210972"/>
                  </a:lnTo>
                  <a:lnTo>
                    <a:pt x="70434" y="188885"/>
                  </a:lnTo>
                  <a:lnTo>
                    <a:pt x="54632" y="159672"/>
                  </a:lnTo>
                  <a:lnTo>
                    <a:pt x="51741" y="127070"/>
                  </a:lnTo>
                  <a:lnTo>
                    <a:pt x="62890" y="94818"/>
                  </a:lnTo>
                  <a:lnTo>
                    <a:pt x="134464" y="94818"/>
                  </a:lnTo>
                  <a:lnTo>
                    <a:pt x="99212" y="61480"/>
                  </a:lnTo>
                  <a:lnTo>
                    <a:pt x="120820" y="53693"/>
                  </a:lnTo>
                  <a:lnTo>
                    <a:pt x="143481" y="51204"/>
                  </a:lnTo>
                  <a:lnTo>
                    <a:pt x="253132" y="51204"/>
                  </a:lnTo>
                  <a:lnTo>
                    <a:pt x="227134" y="26346"/>
                  </a:lnTo>
                  <a:lnTo>
                    <a:pt x="187934" y="6961"/>
                  </a:lnTo>
                  <a:lnTo>
                    <a:pt x="142798" y="0"/>
                  </a:lnTo>
                  <a:close/>
                </a:path>
                <a:path w="285750" h="273685">
                  <a:moveTo>
                    <a:pt x="134464" y="94818"/>
                  </a:moveTo>
                  <a:lnTo>
                    <a:pt x="62890" y="94818"/>
                  </a:lnTo>
                  <a:lnTo>
                    <a:pt x="186372" y="211594"/>
                  </a:lnTo>
                  <a:lnTo>
                    <a:pt x="164766" y="219382"/>
                  </a:lnTo>
                  <a:lnTo>
                    <a:pt x="142109" y="221870"/>
                  </a:lnTo>
                  <a:lnTo>
                    <a:pt x="253132" y="221870"/>
                  </a:lnTo>
                  <a:lnTo>
                    <a:pt x="258046" y="217171"/>
                  </a:lnTo>
                  <a:lnTo>
                    <a:pt x="278317" y="179691"/>
                  </a:lnTo>
                  <a:lnTo>
                    <a:pt x="278559" y="178257"/>
                  </a:lnTo>
                  <a:lnTo>
                    <a:pt x="222694" y="178257"/>
                  </a:lnTo>
                  <a:lnTo>
                    <a:pt x="134464" y="94818"/>
                  </a:lnTo>
                  <a:close/>
                </a:path>
                <a:path w="285750" h="273685">
                  <a:moveTo>
                    <a:pt x="253132" y="51204"/>
                  </a:moveTo>
                  <a:lnTo>
                    <a:pt x="143481" y="51204"/>
                  </a:lnTo>
                  <a:lnTo>
                    <a:pt x="166099" y="54010"/>
                  </a:lnTo>
                  <a:lnTo>
                    <a:pt x="187579" y="62102"/>
                  </a:lnTo>
                  <a:lnTo>
                    <a:pt x="215163" y="84190"/>
                  </a:lnTo>
                  <a:lnTo>
                    <a:pt x="230963" y="113403"/>
                  </a:lnTo>
                  <a:lnTo>
                    <a:pt x="233850" y="146004"/>
                  </a:lnTo>
                  <a:lnTo>
                    <a:pt x="222694" y="178257"/>
                  </a:lnTo>
                  <a:lnTo>
                    <a:pt x="278559" y="178257"/>
                  </a:lnTo>
                  <a:lnTo>
                    <a:pt x="285597" y="136537"/>
                  </a:lnTo>
                  <a:lnTo>
                    <a:pt x="278317" y="93384"/>
                  </a:lnTo>
                  <a:lnTo>
                    <a:pt x="258046" y="55903"/>
                  </a:lnTo>
                  <a:lnTo>
                    <a:pt x="253132" y="5120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44829" y="1832470"/>
              <a:ext cx="285750" cy="273685"/>
            </a:xfrm>
            <a:custGeom>
              <a:avLst/>
              <a:gdLst/>
              <a:ahLst/>
              <a:cxnLst/>
              <a:rect l="l" t="t" r="r" b="b"/>
              <a:pathLst>
                <a:path w="285750" h="273685">
                  <a:moveTo>
                    <a:pt x="0" y="136537"/>
                  </a:moveTo>
                  <a:lnTo>
                    <a:pt x="7279" y="93384"/>
                  </a:lnTo>
                  <a:lnTo>
                    <a:pt x="27551" y="55903"/>
                  </a:lnTo>
                  <a:lnTo>
                    <a:pt x="58463" y="26346"/>
                  </a:lnTo>
                  <a:lnTo>
                    <a:pt x="97662" y="6961"/>
                  </a:lnTo>
                  <a:lnTo>
                    <a:pt x="142798" y="0"/>
                  </a:lnTo>
                  <a:lnTo>
                    <a:pt x="187934" y="6961"/>
                  </a:lnTo>
                  <a:lnTo>
                    <a:pt x="227134" y="26346"/>
                  </a:lnTo>
                  <a:lnTo>
                    <a:pt x="258046" y="55903"/>
                  </a:lnTo>
                  <a:lnTo>
                    <a:pt x="278317" y="93384"/>
                  </a:lnTo>
                  <a:lnTo>
                    <a:pt x="285597" y="136537"/>
                  </a:lnTo>
                  <a:lnTo>
                    <a:pt x="278317" y="179691"/>
                  </a:lnTo>
                  <a:lnTo>
                    <a:pt x="258046" y="217171"/>
                  </a:lnTo>
                  <a:lnTo>
                    <a:pt x="227134" y="246729"/>
                  </a:lnTo>
                  <a:lnTo>
                    <a:pt x="187934" y="266113"/>
                  </a:lnTo>
                  <a:lnTo>
                    <a:pt x="142798" y="273075"/>
                  </a:lnTo>
                  <a:lnTo>
                    <a:pt x="97662" y="266113"/>
                  </a:lnTo>
                  <a:lnTo>
                    <a:pt x="58463" y="246729"/>
                  </a:lnTo>
                  <a:lnTo>
                    <a:pt x="27551" y="217171"/>
                  </a:lnTo>
                  <a:lnTo>
                    <a:pt x="7279" y="179691"/>
                  </a:lnTo>
                  <a:lnTo>
                    <a:pt x="0" y="136537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95942" y="1883046"/>
              <a:ext cx="183366" cy="17192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576781" y="1832470"/>
              <a:ext cx="285750" cy="273685"/>
            </a:xfrm>
            <a:custGeom>
              <a:avLst/>
              <a:gdLst/>
              <a:ahLst/>
              <a:cxnLst/>
              <a:rect l="l" t="t" r="r" b="b"/>
              <a:pathLst>
                <a:path w="285750" h="273685">
                  <a:moveTo>
                    <a:pt x="142798" y="0"/>
                  </a:moveTo>
                  <a:lnTo>
                    <a:pt x="97662" y="6961"/>
                  </a:lnTo>
                  <a:lnTo>
                    <a:pt x="58463" y="26346"/>
                  </a:lnTo>
                  <a:lnTo>
                    <a:pt x="27551" y="55903"/>
                  </a:lnTo>
                  <a:lnTo>
                    <a:pt x="7279" y="93384"/>
                  </a:lnTo>
                  <a:lnTo>
                    <a:pt x="0" y="136537"/>
                  </a:lnTo>
                  <a:lnTo>
                    <a:pt x="7279" y="179691"/>
                  </a:lnTo>
                  <a:lnTo>
                    <a:pt x="27551" y="217171"/>
                  </a:lnTo>
                  <a:lnTo>
                    <a:pt x="58463" y="246729"/>
                  </a:lnTo>
                  <a:lnTo>
                    <a:pt x="97662" y="266113"/>
                  </a:lnTo>
                  <a:lnTo>
                    <a:pt x="142798" y="273075"/>
                  </a:lnTo>
                  <a:lnTo>
                    <a:pt x="187934" y="266113"/>
                  </a:lnTo>
                  <a:lnTo>
                    <a:pt x="227134" y="246729"/>
                  </a:lnTo>
                  <a:lnTo>
                    <a:pt x="253132" y="221870"/>
                  </a:lnTo>
                  <a:lnTo>
                    <a:pt x="142109" y="221870"/>
                  </a:lnTo>
                  <a:lnTo>
                    <a:pt x="119496" y="219065"/>
                  </a:lnTo>
                  <a:lnTo>
                    <a:pt x="98018" y="210972"/>
                  </a:lnTo>
                  <a:lnTo>
                    <a:pt x="70434" y="188885"/>
                  </a:lnTo>
                  <a:lnTo>
                    <a:pt x="54632" y="159672"/>
                  </a:lnTo>
                  <a:lnTo>
                    <a:pt x="51741" y="127070"/>
                  </a:lnTo>
                  <a:lnTo>
                    <a:pt x="62890" y="94818"/>
                  </a:lnTo>
                  <a:lnTo>
                    <a:pt x="134464" y="94818"/>
                  </a:lnTo>
                  <a:lnTo>
                    <a:pt x="99212" y="61480"/>
                  </a:lnTo>
                  <a:lnTo>
                    <a:pt x="120820" y="53693"/>
                  </a:lnTo>
                  <a:lnTo>
                    <a:pt x="143481" y="51204"/>
                  </a:lnTo>
                  <a:lnTo>
                    <a:pt x="253132" y="51204"/>
                  </a:lnTo>
                  <a:lnTo>
                    <a:pt x="227134" y="26346"/>
                  </a:lnTo>
                  <a:lnTo>
                    <a:pt x="187934" y="6961"/>
                  </a:lnTo>
                  <a:lnTo>
                    <a:pt x="142798" y="0"/>
                  </a:lnTo>
                  <a:close/>
                </a:path>
                <a:path w="285750" h="273685">
                  <a:moveTo>
                    <a:pt x="134464" y="94818"/>
                  </a:moveTo>
                  <a:lnTo>
                    <a:pt x="62890" y="94818"/>
                  </a:lnTo>
                  <a:lnTo>
                    <a:pt x="186372" y="211594"/>
                  </a:lnTo>
                  <a:lnTo>
                    <a:pt x="164766" y="219382"/>
                  </a:lnTo>
                  <a:lnTo>
                    <a:pt x="142109" y="221870"/>
                  </a:lnTo>
                  <a:lnTo>
                    <a:pt x="253132" y="221870"/>
                  </a:lnTo>
                  <a:lnTo>
                    <a:pt x="258046" y="217171"/>
                  </a:lnTo>
                  <a:lnTo>
                    <a:pt x="278317" y="179691"/>
                  </a:lnTo>
                  <a:lnTo>
                    <a:pt x="278559" y="178257"/>
                  </a:lnTo>
                  <a:lnTo>
                    <a:pt x="222694" y="178257"/>
                  </a:lnTo>
                  <a:lnTo>
                    <a:pt x="134464" y="94818"/>
                  </a:lnTo>
                  <a:close/>
                </a:path>
                <a:path w="285750" h="273685">
                  <a:moveTo>
                    <a:pt x="253132" y="51204"/>
                  </a:moveTo>
                  <a:lnTo>
                    <a:pt x="143481" y="51204"/>
                  </a:lnTo>
                  <a:lnTo>
                    <a:pt x="166099" y="54010"/>
                  </a:lnTo>
                  <a:lnTo>
                    <a:pt x="187579" y="62102"/>
                  </a:lnTo>
                  <a:lnTo>
                    <a:pt x="215163" y="84190"/>
                  </a:lnTo>
                  <a:lnTo>
                    <a:pt x="230963" y="113403"/>
                  </a:lnTo>
                  <a:lnTo>
                    <a:pt x="233850" y="146004"/>
                  </a:lnTo>
                  <a:lnTo>
                    <a:pt x="222694" y="178257"/>
                  </a:lnTo>
                  <a:lnTo>
                    <a:pt x="278559" y="178257"/>
                  </a:lnTo>
                  <a:lnTo>
                    <a:pt x="285597" y="136537"/>
                  </a:lnTo>
                  <a:lnTo>
                    <a:pt x="278317" y="93384"/>
                  </a:lnTo>
                  <a:lnTo>
                    <a:pt x="258046" y="55903"/>
                  </a:lnTo>
                  <a:lnTo>
                    <a:pt x="253132" y="5120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76781" y="1832470"/>
              <a:ext cx="285750" cy="273685"/>
            </a:xfrm>
            <a:custGeom>
              <a:avLst/>
              <a:gdLst/>
              <a:ahLst/>
              <a:cxnLst/>
              <a:rect l="l" t="t" r="r" b="b"/>
              <a:pathLst>
                <a:path w="285750" h="273685">
                  <a:moveTo>
                    <a:pt x="0" y="136537"/>
                  </a:moveTo>
                  <a:lnTo>
                    <a:pt x="7279" y="93384"/>
                  </a:lnTo>
                  <a:lnTo>
                    <a:pt x="27551" y="55903"/>
                  </a:lnTo>
                  <a:lnTo>
                    <a:pt x="58463" y="26346"/>
                  </a:lnTo>
                  <a:lnTo>
                    <a:pt x="97662" y="6961"/>
                  </a:lnTo>
                  <a:lnTo>
                    <a:pt x="142798" y="0"/>
                  </a:lnTo>
                  <a:lnTo>
                    <a:pt x="187934" y="6961"/>
                  </a:lnTo>
                  <a:lnTo>
                    <a:pt x="227134" y="26346"/>
                  </a:lnTo>
                  <a:lnTo>
                    <a:pt x="258046" y="55903"/>
                  </a:lnTo>
                  <a:lnTo>
                    <a:pt x="278317" y="93384"/>
                  </a:lnTo>
                  <a:lnTo>
                    <a:pt x="285597" y="136537"/>
                  </a:lnTo>
                  <a:lnTo>
                    <a:pt x="278317" y="179691"/>
                  </a:lnTo>
                  <a:lnTo>
                    <a:pt x="258046" y="217171"/>
                  </a:lnTo>
                  <a:lnTo>
                    <a:pt x="227134" y="246729"/>
                  </a:lnTo>
                  <a:lnTo>
                    <a:pt x="187934" y="266113"/>
                  </a:lnTo>
                  <a:lnTo>
                    <a:pt x="142798" y="273075"/>
                  </a:lnTo>
                  <a:lnTo>
                    <a:pt x="97662" y="266113"/>
                  </a:lnTo>
                  <a:lnTo>
                    <a:pt x="58463" y="246729"/>
                  </a:lnTo>
                  <a:lnTo>
                    <a:pt x="27551" y="217171"/>
                  </a:lnTo>
                  <a:lnTo>
                    <a:pt x="7279" y="179691"/>
                  </a:lnTo>
                  <a:lnTo>
                    <a:pt x="0" y="136537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27894" y="1883046"/>
              <a:ext cx="183366" cy="17192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305761" y="1832470"/>
              <a:ext cx="285750" cy="273685"/>
            </a:xfrm>
            <a:custGeom>
              <a:avLst/>
              <a:gdLst/>
              <a:ahLst/>
              <a:cxnLst/>
              <a:rect l="l" t="t" r="r" b="b"/>
              <a:pathLst>
                <a:path w="285750" h="273685">
                  <a:moveTo>
                    <a:pt x="142798" y="0"/>
                  </a:moveTo>
                  <a:lnTo>
                    <a:pt x="97662" y="6961"/>
                  </a:lnTo>
                  <a:lnTo>
                    <a:pt x="58463" y="26346"/>
                  </a:lnTo>
                  <a:lnTo>
                    <a:pt x="27551" y="55903"/>
                  </a:lnTo>
                  <a:lnTo>
                    <a:pt x="7279" y="93384"/>
                  </a:lnTo>
                  <a:lnTo>
                    <a:pt x="0" y="136537"/>
                  </a:lnTo>
                  <a:lnTo>
                    <a:pt x="7279" y="179691"/>
                  </a:lnTo>
                  <a:lnTo>
                    <a:pt x="27551" y="217171"/>
                  </a:lnTo>
                  <a:lnTo>
                    <a:pt x="58463" y="246729"/>
                  </a:lnTo>
                  <a:lnTo>
                    <a:pt x="97662" y="266113"/>
                  </a:lnTo>
                  <a:lnTo>
                    <a:pt x="142798" y="273075"/>
                  </a:lnTo>
                  <a:lnTo>
                    <a:pt x="187934" y="266113"/>
                  </a:lnTo>
                  <a:lnTo>
                    <a:pt x="227134" y="246729"/>
                  </a:lnTo>
                  <a:lnTo>
                    <a:pt x="253132" y="221870"/>
                  </a:lnTo>
                  <a:lnTo>
                    <a:pt x="142109" y="221870"/>
                  </a:lnTo>
                  <a:lnTo>
                    <a:pt x="119496" y="219065"/>
                  </a:lnTo>
                  <a:lnTo>
                    <a:pt x="98018" y="210972"/>
                  </a:lnTo>
                  <a:lnTo>
                    <a:pt x="70434" y="188885"/>
                  </a:lnTo>
                  <a:lnTo>
                    <a:pt x="54632" y="159672"/>
                  </a:lnTo>
                  <a:lnTo>
                    <a:pt x="51741" y="127070"/>
                  </a:lnTo>
                  <a:lnTo>
                    <a:pt x="62890" y="94818"/>
                  </a:lnTo>
                  <a:lnTo>
                    <a:pt x="134464" y="94818"/>
                  </a:lnTo>
                  <a:lnTo>
                    <a:pt x="99212" y="61480"/>
                  </a:lnTo>
                  <a:lnTo>
                    <a:pt x="120820" y="53693"/>
                  </a:lnTo>
                  <a:lnTo>
                    <a:pt x="143481" y="51204"/>
                  </a:lnTo>
                  <a:lnTo>
                    <a:pt x="253132" y="51204"/>
                  </a:lnTo>
                  <a:lnTo>
                    <a:pt x="227134" y="26346"/>
                  </a:lnTo>
                  <a:lnTo>
                    <a:pt x="187934" y="6961"/>
                  </a:lnTo>
                  <a:lnTo>
                    <a:pt x="142798" y="0"/>
                  </a:lnTo>
                  <a:close/>
                </a:path>
                <a:path w="285750" h="273685">
                  <a:moveTo>
                    <a:pt x="134464" y="94818"/>
                  </a:moveTo>
                  <a:lnTo>
                    <a:pt x="62890" y="94818"/>
                  </a:lnTo>
                  <a:lnTo>
                    <a:pt x="186372" y="211594"/>
                  </a:lnTo>
                  <a:lnTo>
                    <a:pt x="164766" y="219382"/>
                  </a:lnTo>
                  <a:lnTo>
                    <a:pt x="142109" y="221870"/>
                  </a:lnTo>
                  <a:lnTo>
                    <a:pt x="253132" y="221870"/>
                  </a:lnTo>
                  <a:lnTo>
                    <a:pt x="258046" y="217171"/>
                  </a:lnTo>
                  <a:lnTo>
                    <a:pt x="278317" y="179691"/>
                  </a:lnTo>
                  <a:lnTo>
                    <a:pt x="278559" y="178257"/>
                  </a:lnTo>
                  <a:lnTo>
                    <a:pt x="222694" y="178257"/>
                  </a:lnTo>
                  <a:lnTo>
                    <a:pt x="134464" y="94818"/>
                  </a:lnTo>
                  <a:close/>
                </a:path>
                <a:path w="285750" h="273685">
                  <a:moveTo>
                    <a:pt x="253132" y="51204"/>
                  </a:moveTo>
                  <a:lnTo>
                    <a:pt x="143481" y="51204"/>
                  </a:lnTo>
                  <a:lnTo>
                    <a:pt x="166099" y="54010"/>
                  </a:lnTo>
                  <a:lnTo>
                    <a:pt x="187579" y="62102"/>
                  </a:lnTo>
                  <a:lnTo>
                    <a:pt x="215163" y="84190"/>
                  </a:lnTo>
                  <a:lnTo>
                    <a:pt x="230963" y="113403"/>
                  </a:lnTo>
                  <a:lnTo>
                    <a:pt x="233850" y="146004"/>
                  </a:lnTo>
                  <a:lnTo>
                    <a:pt x="222694" y="178257"/>
                  </a:lnTo>
                  <a:lnTo>
                    <a:pt x="278559" y="178257"/>
                  </a:lnTo>
                  <a:lnTo>
                    <a:pt x="285597" y="136537"/>
                  </a:lnTo>
                  <a:lnTo>
                    <a:pt x="278317" y="93384"/>
                  </a:lnTo>
                  <a:lnTo>
                    <a:pt x="258046" y="55903"/>
                  </a:lnTo>
                  <a:lnTo>
                    <a:pt x="253132" y="5120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05761" y="1832470"/>
              <a:ext cx="285750" cy="273685"/>
            </a:xfrm>
            <a:custGeom>
              <a:avLst/>
              <a:gdLst/>
              <a:ahLst/>
              <a:cxnLst/>
              <a:rect l="l" t="t" r="r" b="b"/>
              <a:pathLst>
                <a:path w="285750" h="273685">
                  <a:moveTo>
                    <a:pt x="0" y="136537"/>
                  </a:moveTo>
                  <a:lnTo>
                    <a:pt x="7279" y="93384"/>
                  </a:lnTo>
                  <a:lnTo>
                    <a:pt x="27551" y="55903"/>
                  </a:lnTo>
                  <a:lnTo>
                    <a:pt x="58463" y="26346"/>
                  </a:lnTo>
                  <a:lnTo>
                    <a:pt x="97662" y="6961"/>
                  </a:lnTo>
                  <a:lnTo>
                    <a:pt x="142798" y="0"/>
                  </a:lnTo>
                  <a:lnTo>
                    <a:pt x="187934" y="6961"/>
                  </a:lnTo>
                  <a:lnTo>
                    <a:pt x="227134" y="26346"/>
                  </a:lnTo>
                  <a:lnTo>
                    <a:pt x="258046" y="55903"/>
                  </a:lnTo>
                  <a:lnTo>
                    <a:pt x="278317" y="93384"/>
                  </a:lnTo>
                  <a:lnTo>
                    <a:pt x="285597" y="136537"/>
                  </a:lnTo>
                  <a:lnTo>
                    <a:pt x="278317" y="179691"/>
                  </a:lnTo>
                  <a:lnTo>
                    <a:pt x="258046" y="217171"/>
                  </a:lnTo>
                  <a:lnTo>
                    <a:pt x="227134" y="246729"/>
                  </a:lnTo>
                  <a:lnTo>
                    <a:pt x="187934" y="266113"/>
                  </a:lnTo>
                  <a:lnTo>
                    <a:pt x="142798" y="273075"/>
                  </a:lnTo>
                  <a:lnTo>
                    <a:pt x="97662" y="266113"/>
                  </a:lnTo>
                  <a:lnTo>
                    <a:pt x="58463" y="246729"/>
                  </a:lnTo>
                  <a:lnTo>
                    <a:pt x="27551" y="217171"/>
                  </a:lnTo>
                  <a:lnTo>
                    <a:pt x="7279" y="179691"/>
                  </a:lnTo>
                  <a:lnTo>
                    <a:pt x="0" y="136537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56874" y="1883046"/>
              <a:ext cx="183366" cy="17192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0516" y="1871141"/>
              <a:ext cx="427326" cy="3136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63700" y="3372756"/>
              <a:ext cx="427316" cy="31365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171905" y="3393046"/>
              <a:ext cx="285750" cy="273685"/>
            </a:xfrm>
            <a:custGeom>
              <a:avLst/>
              <a:gdLst/>
              <a:ahLst/>
              <a:cxnLst/>
              <a:rect l="l" t="t" r="r" b="b"/>
              <a:pathLst>
                <a:path w="285750" h="273685">
                  <a:moveTo>
                    <a:pt x="142798" y="0"/>
                  </a:moveTo>
                  <a:lnTo>
                    <a:pt x="97662" y="6961"/>
                  </a:lnTo>
                  <a:lnTo>
                    <a:pt x="58463" y="26346"/>
                  </a:lnTo>
                  <a:lnTo>
                    <a:pt x="27551" y="55903"/>
                  </a:lnTo>
                  <a:lnTo>
                    <a:pt x="7279" y="93384"/>
                  </a:lnTo>
                  <a:lnTo>
                    <a:pt x="0" y="136537"/>
                  </a:lnTo>
                  <a:lnTo>
                    <a:pt x="7279" y="179691"/>
                  </a:lnTo>
                  <a:lnTo>
                    <a:pt x="27551" y="217171"/>
                  </a:lnTo>
                  <a:lnTo>
                    <a:pt x="58463" y="246729"/>
                  </a:lnTo>
                  <a:lnTo>
                    <a:pt x="97662" y="266113"/>
                  </a:lnTo>
                  <a:lnTo>
                    <a:pt x="142798" y="273075"/>
                  </a:lnTo>
                  <a:lnTo>
                    <a:pt x="187934" y="266113"/>
                  </a:lnTo>
                  <a:lnTo>
                    <a:pt x="227134" y="246729"/>
                  </a:lnTo>
                  <a:lnTo>
                    <a:pt x="253132" y="221870"/>
                  </a:lnTo>
                  <a:lnTo>
                    <a:pt x="142109" y="221870"/>
                  </a:lnTo>
                  <a:lnTo>
                    <a:pt x="119496" y="219065"/>
                  </a:lnTo>
                  <a:lnTo>
                    <a:pt x="98018" y="210972"/>
                  </a:lnTo>
                  <a:lnTo>
                    <a:pt x="70434" y="188885"/>
                  </a:lnTo>
                  <a:lnTo>
                    <a:pt x="54632" y="159672"/>
                  </a:lnTo>
                  <a:lnTo>
                    <a:pt x="51741" y="127070"/>
                  </a:lnTo>
                  <a:lnTo>
                    <a:pt x="62890" y="94818"/>
                  </a:lnTo>
                  <a:lnTo>
                    <a:pt x="134464" y="94818"/>
                  </a:lnTo>
                  <a:lnTo>
                    <a:pt x="99212" y="61480"/>
                  </a:lnTo>
                  <a:lnTo>
                    <a:pt x="120820" y="53693"/>
                  </a:lnTo>
                  <a:lnTo>
                    <a:pt x="143481" y="51204"/>
                  </a:lnTo>
                  <a:lnTo>
                    <a:pt x="253132" y="51204"/>
                  </a:lnTo>
                  <a:lnTo>
                    <a:pt x="227134" y="26346"/>
                  </a:lnTo>
                  <a:lnTo>
                    <a:pt x="187934" y="6961"/>
                  </a:lnTo>
                  <a:lnTo>
                    <a:pt x="142798" y="0"/>
                  </a:lnTo>
                  <a:close/>
                </a:path>
                <a:path w="285750" h="273685">
                  <a:moveTo>
                    <a:pt x="134464" y="94818"/>
                  </a:moveTo>
                  <a:lnTo>
                    <a:pt x="62890" y="94818"/>
                  </a:lnTo>
                  <a:lnTo>
                    <a:pt x="186372" y="211594"/>
                  </a:lnTo>
                  <a:lnTo>
                    <a:pt x="164766" y="219382"/>
                  </a:lnTo>
                  <a:lnTo>
                    <a:pt x="142109" y="221870"/>
                  </a:lnTo>
                  <a:lnTo>
                    <a:pt x="253132" y="221870"/>
                  </a:lnTo>
                  <a:lnTo>
                    <a:pt x="258046" y="217171"/>
                  </a:lnTo>
                  <a:lnTo>
                    <a:pt x="278317" y="179691"/>
                  </a:lnTo>
                  <a:lnTo>
                    <a:pt x="278559" y="178257"/>
                  </a:lnTo>
                  <a:lnTo>
                    <a:pt x="222694" y="178257"/>
                  </a:lnTo>
                  <a:lnTo>
                    <a:pt x="134464" y="94818"/>
                  </a:lnTo>
                  <a:close/>
                </a:path>
                <a:path w="285750" h="273685">
                  <a:moveTo>
                    <a:pt x="253132" y="51204"/>
                  </a:moveTo>
                  <a:lnTo>
                    <a:pt x="143481" y="51204"/>
                  </a:lnTo>
                  <a:lnTo>
                    <a:pt x="166099" y="54010"/>
                  </a:lnTo>
                  <a:lnTo>
                    <a:pt x="187579" y="62102"/>
                  </a:lnTo>
                  <a:lnTo>
                    <a:pt x="215163" y="84190"/>
                  </a:lnTo>
                  <a:lnTo>
                    <a:pt x="230963" y="113403"/>
                  </a:lnTo>
                  <a:lnTo>
                    <a:pt x="233850" y="146004"/>
                  </a:lnTo>
                  <a:lnTo>
                    <a:pt x="222694" y="178257"/>
                  </a:lnTo>
                  <a:lnTo>
                    <a:pt x="278559" y="178257"/>
                  </a:lnTo>
                  <a:lnTo>
                    <a:pt x="285597" y="136537"/>
                  </a:lnTo>
                  <a:lnTo>
                    <a:pt x="278317" y="93384"/>
                  </a:lnTo>
                  <a:lnTo>
                    <a:pt x="258046" y="55903"/>
                  </a:lnTo>
                  <a:lnTo>
                    <a:pt x="253132" y="5120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171905" y="3393046"/>
              <a:ext cx="285750" cy="273685"/>
            </a:xfrm>
            <a:custGeom>
              <a:avLst/>
              <a:gdLst/>
              <a:ahLst/>
              <a:cxnLst/>
              <a:rect l="l" t="t" r="r" b="b"/>
              <a:pathLst>
                <a:path w="285750" h="273685">
                  <a:moveTo>
                    <a:pt x="0" y="136537"/>
                  </a:moveTo>
                  <a:lnTo>
                    <a:pt x="7279" y="93384"/>
                  </a:lnTo>
                  <a:lnTo>
                    <a:pt x="27551" y="55903"/>
                  </a:lnTo>
                  <a:lnTo>
                    <a:pt x="58463" y="26346"/>
                  </a:lnTo>
                  <a:lnTo>
                    <a:pt x="97662" y="6961"/>
                  </a:lnTo>
                  <a:lnTo>
                    <a:pt x="142798" y="0"/>
                  </a:lnTo>
                  <a:lnTo>
                    <a:pt x="187934" y="6961"/>
                  </a:lnTo>
                  <a:lnTo>
                    <a:pt x="227134" y="26346"/>
                  </a:lnTo>
                  <a:lnTo>
                    <a:pt x="258046" y="55903"/>
                  </a:lnTo>
                  <a:lnTo>
                    <a:pt x="278317" y="93384"/>
                  </a:lnTo>
                  <a:lnTo>
                    <a:pt x="285597" y="136537"/>
                  </a:lnTo>
                  <a:lnTo>
                    <a:pt x="278317" y="179691"/>
                  </a:lnTo>
                  <a:lnTo>
                    <a:pt x="258046" y="217171"/>
                  </a:lnTo>
                  <a:lnTo>
                    <a:pt x="227134" y="246729"/>
                  </a:lnTo>
                  <a:lnTo>
                    <a:pt x="187934" y="266113"/>
                  </a:lnTo>
                  <a:lnTo>
                    <a:pt x="142798" y="273075"/>
                  </a:lnTo>
                  <a:lnTo>
                    <a:pt x="97662" y="266113"/>
                  </a:lnTo>
                  <a:lnTo>
                    <a:pt x="58463" y="246729"/>
                  </a:lnTo>
                  <a:lnTo>
                    <a:pt x="27551" y="217171"/>
                  </a:lnTo>
                  <a:lnTo>
                    <a:pt x="7279" y="179691"/>
                  </a:lnTo>
                  <a:lnTo>
                    <a:pt x="0" y="136537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23018" y="3443622"/>
              <a:ext cx="183366" cy="17192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106879" y="3393046"/>
              <a:ext cx="285750" cy="273685"/>
            </a:xfrm>
            <a:custGeom>
              <a:avLst/>
              <a:gdLst/>
              <a:ahLst/>
              <a:cxnLst/>
              <a:rect l="l" t="t" r="r" b="b"/>
              <a:pathLst>
                <a:path w="285750" h="273685">
                  <a:moveTo>
                    <a:pt x="142798" y="0"/>
                  </a:moveTo>
                  <a:lnTo>
                    <a:pt x="97662" y="6961"/>
                  </a:lnTo>
                  <a:lnTo>
                    <a:pt x="58463" y="26346"/>
                  </a:lnTo>
                  <a:lnTo>
                    <a:pt x="27551" y="55903"/>
                  </a:lnTo>
                  <a:lnTo>
                    <a:pt x="7279" y="93384"/>
                  </a:lnTo>
                  <a:lnTo>
                    <a:pt x="0" y="136537"/>
                  </a:lnTo>
                  <a:lnTo>
                    <a:pt x="7279" y="179691"/>
                  </a:lnTo>
                  <a:lnTo>
                    <a:pt x="27551" y="217171"/>
                  </a:lnTo>
                  <a:lnTo>
                    <a:pt x="58463" y="246729"/>
                  </a:lnTo>
                  <a:lnTo>
                    <a:pt x="97662" y="266113"/>
                  </a:lnTo>
                  <a:lnTo>
                    <a:pt x="142798" y="273075"/>
                  </a:lnTo>
                  <a:lnTo>
                    <a:pt x="187934" y="266113"/>
                  </a:lnTo>
                  <a:lnTo>
                    <a:pt x="227134" y="246729"/>
                  </a:lnTo>
                  <a:lnTo>
                    <a:pt x="253132" y="221870"/>
                  </a:lnTo>
                  <a:lnTo>
                    <a:pt x="142109" y="221870"/>
                  </a:lnTo>
                  <a:lnTo>
                    <a:pt x="119496" y="219065"/>
                  </a:lnTo>
                  <a:lnTo>
                    <a:pt x="98018" y="210972"/>
                  </a:lnTo>
                  <a:lnTo>
                    <a:pt x="70434" y="188885"/>
                  </a:lnTo>
                  <a:lnTo>
                    <a:pt x="54632" y="159672"/>
                  </a:lnTo>
                  <a:lnTo>
                    <a:pt x="51741" y="127070"/>
                  </a:lnTo>
                  <a:lnTo>
                    <a:pt x="62890" y="94818"/>
                  </a:lnTo>
                  <a:lnTo>
                    <a:pt x="134464" y="94818"/>
                  </a:lnTo>
                  <a:lnTo>
                    <a:pt x="99212" y="61480"/>
                  </a:lnTo>
                  <a:lnTo>
                    <a:pt x="120820" y="53693"/>
                  </a:lnTo>
                  <a:lnTo>
                    <a:pt x="143481" y="51204"/>
                  </a:lnTo>
                  <a:lnTo>
                    <a:pt x="253132" y="51204"/>
                  </a:lnTo>
                  <a:lnTo>
                    <a:pt x="227134" y="26346"/>
                  </a:lnTo>
                  <a:lnTo>
                    <a:pt x="187934" y="6961"/>
                  </a:lnTo>
                  <a:lnTo>
                    <a:pt x="142798" y="0"/>
                  </a:lnTo>
                  <a:close/>
                </a:path>
                <a:path w="285750" h="273685">
                  <a:moveTo>
                    <a:pt x="134464" y="94818"/>
                  </a:moveTo>
                  <a:lnTo>
                    <a:pt x="62890" y="94818"/>
                  </a:lnTo>
                  <a:lnTo>
                    <a:pt x="186372" y="211594"/>
                  </a:lnTo>
                  <a:lnTo>
                    <a:pt x="164766" y="219382"/>
                  </a:lnTo>
                  <a:lnTo>
                    <a:pt x="142109" y="221870"/>
                  </a:lnTo>
                  <a:lnTo>
                    <a:pt x="253132" y="221870"/>
                  </a:lnTo>
                  <a:lnTo>
                    <a:pt x="258046" y="217171"/>
                  </a:lnTo>
                  <a:lnTo>
                    <a:pt x="278317" y="179691"/>
                  </a:lnTo>
                  <a:lnTo>
                    <a:pt x="278559" y="178257"/>
                  </a:lnTo>
                  <a:lnTo>
                    <a:pt x="222694" y="178257"/>
                  </a:lnTo>
                  <a:lnTo>
                    <a:pt x="134464" y="94818"/>
                  </a:lnTo>
                  <a:close/>
                </a:path>
                <a:path w="285750" h="273685">
                  <a:moveTo>
                    <a:pt x="253132" y="51204"/>
                  </a:moveTo>
                  <a:lnTo>
                    <a:pt x="143481" y="51204"/>
                  </a:lnTo>
                  <a:lnTo>
                    <a:pt x="166099" y="54010"/>
                  </a:lnTo>
                  <a:lnTo>
                    <a:pt x="187579" y="62102"/>
                  </a:lnTo>
                  <a:lnTo>
                    <a:pt x="215163" y="84190"/>
                  </a:lnTo>
                  <a:lnTo>
                    <a:pt x="230963" y="113403"/>
                  </a:lnTo>
                  <a:lnTo>
                    <a:pt x="233850" y="146004"/>
                  </a:lnTo>
                  <a:lnTo>
                    <a:pt x="222694" y="178257"/>
                  </a:lnTo>
                  <a:lnTo>
                    <a:pt x="278559" y="178257"/>
                  </a:lnTo>
                  <a:lnTo>
                    <a:pt x="285597" y="136537"/>
                  </a:lnTo>
                  <a:lnTo>
                    <a:pt x="278317" y="93384"/>
                  </a:lnTo>
                  <a:lnTo>
                    <a:pt x="258046" y="55903"/>
                  </a:lnTo>
                  <a:lnTo>
                    <a:pt x="253132" y="5120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106879" y="3393046"/>
              <a:ext cx="285750" cy="273685"/>
            </a:xfrm>
            <a:custGeom>
              <a:avLst/>
              <a:gdLst/>
              <a:ahLst/>
              <a:cxnLst/>
              <a:rect l="l" t="t" r="r" b="b"/>
              <a:pathLst>
                <a:path w="285750" h="273685">
                  <a:moveTo>
                    <a:pt x="0" y="136537"/>
                  </a:moveTo>
                  <a:lnTo>
                    <a:pt x="7279" y="93384"/>
                  </a:lnTo>
                  <a:lnTo>
                    <a:pt x="27551" y="55903"/>
                  </a:lnTo>
                  <a:lnTo>
                    <a:pt x="58463" y="26346"/>
                  </a:lnTo>
                  <a:lnTo>
                    <a:pt x="97662" y="6961"/>
                  </a:lnTo>
                  <a:lnTo>
                    <a:pt x="142798" y="0"/>
                  </a:lnTo>
                  <a:lnTo>
                    <a:pt x="187934" y="6961"/>
                  </a:lnTo>
                  <a:lnTo>
                    <a:pt x="227134" y="26346"/>
                  </a:lnTo>
                  <a:lnTo>
                    <a:pt x="258046" y="55903"/>
                  </a:lnTo>
                  <a:lnTo>
                    <a:pt x="278317" y="93384"/>
                  </a:lnTo>
                  <a:lnTo>
                    <a:pt x="285597" y="136537"/>
                  </a:lnTo>
                  <a:lnTo>
                    <a:pt x="278317" y="179691"/>
                  </a:lnTo>
                  <a:lnTo>
                    <a:pt x="258046" y="217171"/>
                  </a:lnTo>
                  <a:lnTo>
                    <a:pt x="227134" y="246729"/>
                  </a:lnTo>
                  <a:lnTo>
                    <a:pt x="187934" y="266113"/>
                  </a:lnTo>
                  <a:lnTo>
                    <a:pt x="142798" y="273075"/>
                  </a:lnTo>
                  <a:lnTo>
                    <a:pt x="97662" y="266113"/>
                  </a:lnTo>
                  <a:lnTo>
                    <a:pt x="58463" y="246729"/>
                  </a:lnTo>
                  <a:lnTo>
                    <a:pt x="27551" y="217171"/>
                  </a:lnTo>
                  <a:lnTo>
                    <a:pt x="7279" y="179691"/>
                  </a:lnTo>
                  <a:lnTo>
                    <a:pt x="0" y="136537"/>
                  </a:lnTo>
                  <a:close/>
                </a:path>
              </a:pathLst>
            </a:custGeom>
            <a:ln w="3175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57992" y="3443622"/>
              <a:ext cx="183366" cy="171923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708400" y="7242061"/>
            <a:ext cx="3606800" cy="181890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63550" y="7248397"/>
            <a:ext cx="3106420" cy="1816100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1289050" marR="203200" indent="-1078865">
              <a:lnSpc>
                <a:spcPct val="100000"/>
              </a:lnSpc>
              <a:spcBef>
                <a:spcPts val="395"/>
              </a:spcBef>
            </a:pP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Ideal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Swine: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Eye </a:t>
            </a:r>
            <a:r>
              <a:rPr sz="1400" spc="-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Appeal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Tall</a:t>
            </a:r>
            <a:r>
              <a:rPr sz="14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fronted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4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evel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6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opped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4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evel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Hipped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Clean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Underline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Clean</a:t>
            </a:r>
            <a:r>
              <a:rPr sz="14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Jowl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15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943226"/>
            <a:ext cx="6754495" cy="5580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ACTIVITY:</a:t>
            </a:r>
            <a:r>
              <a:rPr sz="14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SPEED</a:t>
            </a:r>
            <a:r>
              <a:rPr sz="14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12700" marR="334010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Speed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fun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interactive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spin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judging.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embedded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education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immediate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results.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  <a:spcBef>
                <a:spcPts val="5"/>
              </a:spcBef>
            </a:pPr>
            <a:r>
              <a:rPr sz="1400" b="1" spc="35" dirty="0">
                <a:solidFill>
                  <a:srgbClr val="231F20"/>
                </a:solidFill>
                <a:latin typeface="Calibri"/>
                <a:cs typeface="Calibri"/>
              </a:rPr>
              <a:t>Objectives: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29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Teach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Promote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Quick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Decision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Making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Increase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Production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Knowledge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Create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Fun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Competitive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Environment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Competition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Instant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Results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Calibri"/>
              <a:buChar char="•"/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</a:pPr>
            <a:r>
              <a:rPr sz="1400" b="1" spc="40" dirty="0">
                <a:solidFill>
                  <a:srgbClr val="231F20"/>
                </a:solidFill>
                <a:latin typeface="Calibri"/>
                <a:cs typeface="Calibri"/>
              </a:rPr>
              <a:t>Rules: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29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Two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(or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pictures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two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animals)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presented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time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Moderator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asks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question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related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two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#1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positioned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left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231F20"/>
                </a:solidFill>
                <a:latin typeface="Calibri"/>
                <a:cs typeface="Calibri"/>
              </a:rPr>
              <a:t>#2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right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respectively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two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numbered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colored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chips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(blue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representing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#1;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red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representing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#2)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20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seconds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after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question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presented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Moderator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describes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audience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question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relates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production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Encourage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parents/adults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eliminated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watch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stands</a:t>
            </a:r>
            <a:endParaRPr sz="1100">
              <a:latin typeface="Calibri"/>
              <a:cs typeface="Calibri"/>
            </a:endParaRPr>
          </a:p>
          <a:p>
            <a:pPr marL="241300" marR="13462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place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chip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number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corresponds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wrong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bucket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chip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believe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answers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question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correctly</a:t>
            </a:r>
            <a:endParaRPr sz="11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Moderator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report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answer.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holding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chip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still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game.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holding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wrong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chip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eliminated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game.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Calibri"/>
              <a:buChar char="•"/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</a:pP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Equipment</a:t>
            </a:r>
            <a:r>
              <a:rPr sz="1400" b="1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Required: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29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Poker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Chips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Two</a:t>
            </a:r>
            <a:r>
              <a:rPr sz="11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Buckets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Microphone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Sound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System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(Depending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Audience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Size)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Rope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Chalk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Create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Barriers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–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keep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getting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close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photos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showing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different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16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8328" y="2059582"/>
            <a:ext cx="5142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25" dirty="0">
                <a:latin typeface="Arial Black"/>
                <a:cs typeface="Arial Black"/>
              </a:rPr>
              <a:t>TEXA</a:t>
            </a:r>
            <a:r>
              <a:rPr sz="2400" dirty="0">
                <a:latin typeface="Arial Black"/>
                <a:cs typeface="Arial Black"/>
              </a:rPr>
              <a:t>S</a:t>
            </a:r>
            <a:r>
              <a:rPr sz="2400" spc="-245" dirty="0">
                <a:latin typeface="Arial Black"/>
                <a:cs typeface="Arial Black"/>
              </a:rPr>
              <a:t> </a:t>
            </a:r>
            <a:r>
              <a:rPr sz="2400" spc="-120" dirty="0">
                <a:latin typeface="Arial Black"/>
                <a:cs typeface="Arial Black"/>
              </a:rPr>
              <a:t>4-</a:t>
            </a:r>
            <a:r>
              <a:rPr sz="2400" dirty="0">
                <a:latin typeface="Arial Black"/>
                <a:cs typeface="Arial Black"/>
              </a:rPr>
              <a:t>H</a:t>
            </a:r>
            <a:r>
              <a:rPr sz="2400" spc="-245" dirty="0">
                <a:latin typeface="Arial Black"/>
                <a:cs typeface="Arial Black"/>
              </a:rPr>
              <a:t> </a:t>
            </a:r>
            <a:r>
              <a:rPr sz="2400" spc="-120" dirty="0">
                <a:latin typeface="Arial Black"/>
                <a:cs typeface="Arial Black"/>
              </a:rPr>
              <a:t>LIVES</a:t>
            </a:r>
            <a:r>
              <a:rPr sz="2400" spc="-204" dirty="0">
                <a:latin typeface="Arial Black"/>
                <a:cs typeface="Arial Black"/>
              </a:rPr>
              <a:t>T</a:t>
            </a:r>
            <a:r>
              <a:rPr sz="2400" spc="-120" dirty="0">
                <a:latin typeface="Arial Black"/>
                <a:cs typeface="Arial Black"/>
              </a:rPr>
              <a:t>OC</a:t>
            </a:r>
            <a:r>
              <a:rPr sz="2400" dirty="0">
                <a:latin typeface="Arial Black"/>
                <a:cs typeface="Arial Black"/>
              </a:rPr>
              <a:t>K</a:t>
            </a:r>
            <a:r>
              <a:rPr sz="2400" spc="-245" dirty="0">
                <a:latin typeface="Arial Black"/>
                <a:cs typeface="Arial Black"/>
              </a:rPr>
              <a:t> </a:t>
            </a:r>
            <a:r>
              <a:rPr sz="2400" spc="-120" dirty="0">
                <a:latin typeface="Arial Black"/>
                <a:cs typeface="Arial Black"/>
              </a:rPr>
              <a:t>JUDGING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8650">
              <a:lnSpc>
                <a:spcPts val="1180"/>
              </a:lnSpc>
              <a:spcBef>
                <a:spcPts val="100"/>
              </a:spcBef>
            </a:pPr>
            <a:r>
              <a:rPr spc="-5" dirty="0"/>
              <a:t>Description</a:t>
            </a:r>
          </a:p>
          <a:p>
            <a:pPr marL="1898650" marR="160655">
              <a:lnSpc>
                <a:spcPts val="960"/>
              </a:lnSpc>
              <a:spcBef>
                <a:spcPts val="10"/>
              </a:spcBef>
            </a:pPr>
            <a:r>
              <a:rPr sz="800" b="0" dirty="0">
                <a:latin typeface="Arial"/>
                <a:cs typeface="Arial"/>
              </a:rPr>
              <a:t>The </a:t>
            </a:r>
            <a:r>
              <a:rPr sz="800" b="0" spc="-25" dirty="0">
                <a:latin typeface="Arial"/>
                <a:cs typeface="Arial"/>
              </a:rPr>
              <a:t>Texas</a:t>
            </a:r>
            <a:r>
              <a:rPr sz="800" b="0" spc="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4-H</a:t>
            </a:r>
            <a:r>
              <a:rPr sz="800" b="0" spc="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Explore 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series</a:t>
            </a:r>
            <a:r>
              <a:rPr sz="800" b="0" spc="-3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allows</a:t>
            </a:r>
            <a:r>
              <a:rPr sz="800" b="0" spc="-3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4-H</a:t>
            </a:r>
            <a:r>
              <a:rPr sz="800" b="0" spc="-3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volunteers, </a:t>
            </a:r>
            <a:r>
              <a:rPr sz="800" b="0" spc="-204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educators, </a:t>
            </a:r>
            <a:r>
              <a:rPr sz="800" b="0" dirty="0">
                <a:latin typeface="Arial"/>
                <a:cs typeface="Arial"/>
              </a:rPr>
              <a:t>members, </a:t>
            </a:r>
            <a:r>
              <a:rPr sz="800" b="0" spc="-5" dirty="0">
                <a:latin typeface="Arial"/>
                <a:cs typeface="Arial"/>
              </a:rPr>
              <a:t>and </a:t>
            </a:r>
            <a:r>
              <a:rPr sz="800" b="0" dirty="0">
                <a:latin typeface="Arial"/>
                <a:cs typeface="Arial"/>
              </a:rPr>
              <a:t> youth</a:t>
            </a:r>
            <a:r>
              <a:rPr sz="800" b="0" spc="-2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who</a:t>
            </a:r>
            <a:r>
              <a:rPr sz="800" b="0" spc="-2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may</a:t>
            </a:r>
            <a:r>
              <a:rPr sz="800" b="0" spc="-2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be</a:t>
            </a:r>
            <a:r>
              <a:rPr sz="800" b="0" spc="-2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interested </a:t>
            </a:r>
            <a:r>
              <a:rPr sz="800" b="0" spc="-204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in</a:t>
            </a:r>
            <a:r>
              <a:rPr sz="800" b="0" spc="4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learning</a:t>
            </a:r>
            <a:r>
              <a:rPr sz="800" b="0" spc="4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more</a:t>
            </a:r>
            <a:r>
              <a:rPr sz="800" b="0" spc="5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about</a:t>
            </a:r>
            <a:r>
              <a:rPr sz="800" b="0" spc="5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4-H </a:t>
            </a:r>
            <a:r>
              <a:rPr sz="800" b="0" dirty="0">
                <a:latin typeface="Arial"/>
                <a:cs typeface="Arial"/>
              </a:rPr>
              <a:t> to try some fun </a:t>
            </a:r>
            <a:r>
              <a:rPr sz="800" b="0" spc="-5" dirty="0">
                <a:latin typeface="Arial"/>
                <a:cs typeface="Arial"/>
              </a:rPr>
              <a:t>and hands-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on learning experiences in </a:t>
            </a:r>
            <a:r>
              <a:rPr sz="800" b="0" dirty="0">
                <a:latin typeface="Arial"/>
                <a:cs typeface="Arial"/>
              </a:rPr>
              <a:t>a 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particular project or activity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area.</a:t>
            </a:r>
            <a:r>
              <a:rPr sz="800" b="0" dirty="0">
                <a:latin typeface="Arial"/>
                <a:cs typeface="Arial"/>
              </a:rPr>
              <a:t> Each </a:t>
            </a:r>
            <a:r>
              <a:rPr sz="800" b="0" spc="-5" dirty="0">
                <a:latin typeface="Arial"/>
                <a:cs typeface="Arial"/>
              </a:rPr>
              <a:t>guide </a:t>
            </a:r>
            <a:r>
              <a:rPr sz="800" b="0" dirty="0">
                <a:latin typeface="Arial"/>
                <a:cs typeface="Arial"/>
              </a:rPr>
              <a:t>features 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information about important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aspects</a:t>
            </a:r>
            <a:r>
              <a:rPr sz="800" b="0" spc="-2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of</a:t>
            </a:r>
            <a:r>
              <a:rPr sz="800" b="0" spc="-2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the</a:t>
            </a:r>
            <a:r>
              <a:rPr sz="800" b="0" spc="-1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4-H</a:t>
            </a:r>
            <a:r>
              <a:rPr sz="800" b="0" spc="-2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program,</a:t>
            </a:r>
            <a:endParaRPr sz="800">
              <a:latin typeface="Arial"/>
              <a:cs typeface="Arial"/>
            </a:endParaRPr>
          </a:p>
          <a:p>
            <a:pPr marL="1898650" marR="13970">
              <a:lnSpc>
                <a:spcPts val="960"/>
              </a:lnSpc>
            </a:pPr>
            <a:r>
              <a:rPr sz="800" b="0" spc="-5" dirty="0">
                <a:latin typeface="Arial"/>
                <a:cs typeface="Arial"/>
              </a:rPr>
              <a:t>and its goal of </a:t>
            </a:r>
            <a:r>
              <a:rPr sz="800" b="0" dirty="0">
                <a:latin typeface="Arial"/>
                <a:cs typeface="Arial"/>
              </a:rPr>
              <a:t>teaching young 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people life </a:t>
            </a:r>
            <a:r>
              <a:rPr sz="800" b="0" dirty="0">
                <a:latin typeface="Arial"/>
                <a:cs typeface="Arial"/>
              </a:rPr>
              <a:t>skills through </a:t>
            </a:r>
            <a:r>
              <a:rPr sz="800" b="0" spc="-5" dirty="0">
                <a:latin typeface="Arial"/>
                <a:cs typeface="Arial"/>
              </a:rPr>
              <a:t>hands- </a:t>
            </a:r>
            <a:r>
              <a:rPr sz="800" b="0" spc="-2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on experiences.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Additionally,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each guide </a:t>
            </a:r>
            <a:r>
              <a:rPr sz="800" b="0" dirty="0">
                <a:latin typeface="Arial"/>
                <a:cs typeface="Arial"/>
              </a:rPr>
              <a:t>contains </a:t>
            </a:r>
            <a:r>
              <a:rPr sz="800" b="0" spc="-5" dirty="0">
                <a:latin typeface="Arial"/>
                <a:cs typeface="Arial"/>
              </a:rPr>
              <a:t>at least </a:t>
            </a:r>
            <a:r>
              <a:rPr sz="800" b="0" dirty="0">
                <a:latin typeface="Arial"/>
                <a:cs typeface="Arial"/>
              </a:rPr>
              <a:t>six 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learning experiences, which </a:t>
            </a:r>
            <a:r>
              <a:rPr sz="800" b="0" dirty="0">
                <a:latin typeface="Arial"/>
                <a:cs typeface="Arial"/>
              </a:rPr>
              <a:t>can </a:t>
            </a:r>
            <a:r>
              <a:rPr sz="800" b="0" spc="-2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be</a:t>
            </a:r>
            <a:r>
              <a:rPr sz="800" b="0" spc="2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used</a:t>
            </a:r>
            <a:r>
              <a:rPr sz="800" b="0" spc="2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as</a:t>
            </a:r>
            <a:r>
              <a:rPr sz="800" b="0" spc="2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a</a:t>
            </a:r>
            <a:r>
              <a:rPr sz="800" b="0" spc="2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project</a:t>
            </a:r>
            <a:r>
              <a:rPr sz="800" b="0" spc="2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guide,</a:t>
            </a:r>
            <a:r>
              <a:rPr sz="800" b="0" spc="2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or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as activities </a:t>
            </a:r>
            <a:r>
              <a:rPr sz="800" b="0" dirty="0">
                <a:latin typeface="Arial"/>
                <a:cs typeface="Arial"/>
              </a:rPr>
              <a:t>for six </a:t>
            </a:r>
            <a:r>
              <a:rPr sz="800" b="0" spc="-5" dirty="0">
                <a:latin typeface="Arial"/>
                <a:cs typeface="Arial"/>
              </a:rPr>
              <a:t>different 4-H </a:t>
            </a:r>
            <a:r>
              <a:rPr sz="800" b="0" dirty="0">
                <a:latin typeface="Arial"/>
                <a:cs typeface="Arial"/>
              </a:rPr>
              <a:t> meetings.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Arial"/>
              <a:cs typeface="Arial"/>
            </a:endParaRPr>
          </a:p>
          <a:p>
            <a:pPr marL="12700">
              <a:lnSpc>
                <a:spcPts val="1180"/>
              </a:lnSpc>
            </a:pPr>
            <a:r>
              <a:rPr dirty="0"/>
              <a:t>Purpose</a:t>
            </a:r>
          </a:p>
          <a:p>
            <a:pPr marL="12700" marR="5080">
              <a:lnSpc>
                <a:spcPts val="960"/>
              </a:lnSpc>
              <a:spcBef>
                <a:spcPts val="10"/>
              </a:spcBef>
            </a:pPr>
            <a:r>
              <a:rPr sz="800" b="0" spc="-25" dirty="0">
                <a:latin typeface="Arial"/>
                <a:cs typeface="Arial"/>
              </a:rPr>
              <a:t>Texas </a:t>
            </a:r>
            <a:r>
              <a:rPr sz="800" b="0" spc="-5" dirty="0">
                <a:latin typeface="Arial"/>
                <a:cs typeface="Arial"/>
              </a:rPr>
              <a:t>4-H is designed </a:t>
            </a:r>
            <a:r>
              <a:rPr sz="800" b="0" dirty="0">
                <a:latin typeface="Arial"/>
                <a:cs typeface="Arial"/>
              </a:rPr>
              <a:t>to </a:t>
            </a:r>
            <a:r>
              <a:rPr sz="800" b="0" spc="-5" dirty="0">
                <a:latin typeface="Arial"/>
                <a:cs typeface="Arial"/>
              </a:rPr>
              <a:t>develop </a:t>
            </a:r>
            <a:r>
              <a:rPr sz="800" b="0" dirty="0">
                <a:latin typeface="Arial"/>
                <a:cs typeface="Arial"/>
              </a:rPr>
              <a:t>the youth </a:t>
            </a:r>
            <a:r>
              <a:rPr sz="800" b="0" spc="-5" dirty="0">
                <a:latin typeface="Arial"/>
                <a:cs typeface="Arial"/>
              </a:rPr>
              <a:t>of our </a:t>
            </a:r>
            <a:r>
              <a:rPr sz="800" b="0" dirty="0">
                <a:latin typeface="Arial"/>
                <a:cs typeface="Arial"/>
              </a:rPr>
              <a:t>state </a:t>
            </a:r>
            <a:r>
              <a:rPr sz="800" b="0" spc="-5" dirty="0">
                <a:latin typeface="Arial"/>
                <a:cs typeface="Arial"/>
              </a:rPr>
              <a:t>into productive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adult </a:t>
            </a:r>
            <a:r>
              <a:rPr sz="800" b="0" dirty="0">
                <a:latin typeface="Arial"/>
                <a:cs typeface="Arial"/>
              </a:rPr>
              <a:t>citizens.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The </a:t>
            </a:r>
            <a:r>
              <a:rPr sz="800" b="0" spc="-5" dirty="0">
                <a:latin typeface="Arial"/>
                <a:cs typeface="Arial"/>
              </a:rPr>
              <a:t>4-H </a:t>
            </a:r>
            <a:r>
              <a:rPr sz="800" b="0" dirty="0">
                <a:latin typeface="Arial"/>
                <a:cs typeface="Arial"/>
              </a:rPr>
              <a:t>Program </a:t>
            </a:r>
            <a:r>
              <a:rPr sz="800" b="0" spc="-5" dirty="0">
                <a:latin typeface="Arial"/>
                <a:cs typeface="Arial"/>
              </a:rPr>
              <a:t>uses </a:t>
            </a:r>
            <a:r>
              <a:rPr sz="800" b="0" dirty="0">
                <a:latin typeface="Arial"/>
                <a:cs typeface="Arial"/>
              </a:rPr>
              <a:t>a </a:t>
            </a:r>
            <a:r>
              <a:rPr sz="800" b="0" spc="-5" dirty="0">
                <a:latin typeface="Arial"/>
                <a:cs typeface="Arial"/>
              </a:rPr>
              <a:t>non-formal educational process of </a:t>
            </a:r>
            <a:r>
              <a:rPr sz="800" b="0" spc="-2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engaging</a:t>
            </a:r>
            <a:r>
              <a:rPr sz="800" b="0" spc="3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youth</a:t>
            </a:r>
            <a:r>
              <a:rPr sz="800" b="0" spc="4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in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an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“learning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by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doing”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process.</a:t>
            </a:r>
            <a:r>
              <a:rPr sz="800" b="0" spc="24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This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includes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hands-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on opportunities, participation in workshops and </a:t>
            </a:r>
            <a:r>
              <a:rPr sz="800" b="0" dirty="0">
                <a:latin typeface="Arial"/>
                <a:cs typeface="Arial"/>
              </a:rPr>
              <a:t>clinics conducted </a:t>
            </a:r>
            <a:r>
              <a:rPr sz="800" b="0" spc="-5" dirty="0">
                <a:latin typeface="Arial"/>
                <a:cs typeface="Arial"/>
              </a:rPr>
              <a:t>by </a:t>
            </a:r>
            <a:r>
              <a:rPr sz="800" b="0" dirty="0">
                <a:latin typeface="Arial"/>
                <a:cs typeface="Arial"/>
              </a:rPr>
              <a:t> volunteer </a:t>
            </a:r>
            <a:r>
              <a:rPr sz="800" b="0" spc="-5" dirty="0">
                <a:latin typeface="Arial"/>
                <a:cs typeface="Arial"/>
              </a:rPr>
              <a:t>leaders or professionals, as well as </a:t>
            </a:r>
            <a:r>
              <a:rPr sz="800" b="0" dirty="0">
                <a:latin typeface="Arial"/>
                <a:cs typeface="Arial"/>
              </a:rPr>
              <a:t>competitive </a:t>
            </a:r>
            <a:r>
              <a:rPr sz="800" b="0" spc="-5" dirty="0">
                <a:latin typeface="Arial"/>
                <a:cs typeface="Arial"/>
              </a:rPr>
              <a:t>experiences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which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allow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4-H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members</a:t>
            </a:r>
            <a:r>
              <a:rPr sz="800" b="0" spc="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to</a:t>
            </a:r>
            <a:r>
              <a:rPr sz="800" b="0" spc="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demonstrate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the</a:t>
            </a:r>
            <a:r>
              <a:rPr sz="800" b="0" spc="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knowledge</a:t>
            </a:r>
            <a:r>
              <a:rPr sz="800" b="0" spc="1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they</a:t>
            </a:r>
            <a:r>
              <a:rPr sz="800" b="0" spc="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have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gained.</a:t>
            </a:r>
            <a:r>
              <a:rPr sz="800" b="0" dirty="0">
                <a:latin typeface="Arial"/>
                <a:cs typeface="Arial"/>
              </a:rPr>
              <a:t> Through this </a:t>
            </a:r>
            <a:r>
              <a:rPr sz="800" b="0" spc="-5" dirty="0">
                <a:latin typeface="Arial"/>
                <a:cs typeface="Arial"/>
              </a:rPr>
              <a:t>entire process, </a:t>
            </a:r>
            <a:r>
              <a:rPr sz="800" b="0" dirty="0">
                <a:latin typeface="Arial"/>
                <a:cs typeface="Arial"/>
              </a:rPr>
              <a:t>the youth </a:t>
            </a:r>
            <a:r>
              <a:rPr sz="800" b="0" spc="-5" dirty="0">
                <a:latin typeface="Arial"/>
                <a:cs typeface="Arial"/>
              </a:rPr>
              <a:t>are learning </a:t>
            </a:r>
            <a:r>
              <a:rPr sz="800" b="0" dirty="0">
                <a:latin typeface="Arial"/>
                <a:cs typeface="Arial"/>
              </a:rPr>
              <a:t>key </a:t>
            </a:r>
            <a:r>
              <a:rPr sz="800" b="0" spc="-5" dirty="0">
                <a:latin typeface="Arial"/>
                <a:cs typeface="Arial"/>
              </a:rPr>
              <a:t>life </a:t>
            </a:r>
            <a:r>
              <a:rPr sz="800" b="0" dirty="0">
                <a:latin typeface="Arial"/>
                <a:cs typeface="Arial"/>
              </a:rPr>
              <a:t>skills 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such</a:t>
            </a:r>
            <a:r>
              <a:rPr sz="800" b="0" spc="-5" dirty="0">
                <a:latin typeface="Arial"/>
                <a:cs typeface="Arial"/>
              </a:rPr>
              <a:t> as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working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with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others,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teamwork, cooperation,</a:t>
            </a:r>
            <a:r>
              <a:rPr sz="800" b="0" spc="-5" dirty="0">
                <a:latin typeface="Arial"/>
                <a:cs typeface="Arial"/>
              </a:rPr>
              <a:t> and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goal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setting.</a:t>
            </a:r>
            <a:endParaRPr sz="800">
              <a:latin typeface="Arial"/>
              <a:cs typeface="Arial"/>
            </a:endParaRPr>
          </a:p>
          <a:p>
            <a:pPr marL="12700" marR="160655">
              <a:lnSpc>
                <a:spcPts val="960"/>
              </a:lnSpc>
            </a:pPr>
            <a:r>
              <a:rPr sz="800" b="0" dirty="0">
                <a:latin typeface="Arial"/>
                <a:cs typeface="Arial"/>
              </a:rPr>
              <a:t>Through </a:t>
            </a:r>
            <a:r>
              <a:rPr sz="800" b="0" spc="-5" dirty="0">
                <a:latin typeface="Arial"/>
                <a:cs typeface="Arial"/>
              </a:rPr>
              <a:t>all experiences, </a:t>
            </a:r>
            <a:r>
              <a:rPr sz="800" b="0" dirty="0">
                <a:latin typeface="Arial"/>
                <a:cs typeface="Arial"/>
              </a:rPr>
              <a:t>youth </a:t>
            </a:r>
            <a:r>
              <a:rPr sz="800" b="0" spc="-5" dirty="0">
                <a:latin typeface="Arial"/>
                <a:cs typeface="Arial"/>
              </a:rPr>
              <a:t>get </a:t>
            </a:r>
            <a:r>
              <a:rPr sz="800" b="0" dirty="0">
                <a:latin typeface="Arial"/>
                <a:cs typeface="Arial"/>
              </a:rPr>
              <a:t>to </a:t>
            </a:r>
            <a:r>
              <a:rPr sz="800" b="0" spc="-5" dirty="0">
                <a:latin typeface="Arial"/>
                <a:cs typeface="Arial"/>
              </a:rPr>
              <a:t>interact with adult </a:t>
            </a:r>
            <a:r>
              <a:rPr sz="800" b="0" dirty="0">
                <a:latin typeface="Arial"/>
                <a:cs typeface="Arial"/>
              </a:rPr>
              <a:t>volunteers </a:t>
            </a:r>
            <a:r>
              <a:rPr sz="800" b="0" spc="-5" dirty="0">
                <a:latin typeface="Arial"/>
                <a:cs typeface="Arial"/>
              </a:rPr>
              <a:t>and </a:t>
            </a:r>
            <a:r>
              <a:rPr sz="800" b="0" spc="-2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county</a:t>
            </a:r>
            <a:r>
              <a:rPr sz="800" b="0" spc="-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Extension </a:t>
            </a:r>
            <a:r>
              <a:rPr sz="800" b="0" spc="-5" dirty="0">
                <a:latin typeface="Arial"/>
                <a:cs typeface="Arial"/>
              </a:rPr>
              <a:t>agents.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Arial"/>
              <a:cs typeface="Arial"/>
            </a:endParaRPr>
          </a:p>
          <a:p>
            <a:pPr marL="12700">
              <a:lnSpc>
                <a:spcPts val="1180"/>
              </a:lnSpc>
            </a:pPr>
            <a:r>
              <a:rPr dirty="0"/>
              <a:t>What</a:t>
            </a:r>
            <a:r>
              <a:rPr spc="-35" dirty="0"/>
              <a:t> </a:t>
            </a:r>
            <a:r>
              <a:rPr dirty="0"/>
              <a:t>is</a:t>
            </a:r>
            <a:r>
              <a:rPr spc="-30" dirty="0"/>
              <a:t> </a:t>
            </a:r>
            <a:r>
              <a:rPr spc="-5" dirty="0"/>
              <a:t>4-H?</a:t>
            </a:r>
          </a:p>
          <a:p>
            <a:pPr marL="12700" marR="19050">
              <a:lnSpc>
                <a:spcPts val="960"/>
              </a:lnSpc>
              <a:spcBef>
                <a:spcPts val="10"/>
              </a:spcBef>
            </a:pPr>
            <a:r>
              <a:rPr sz="800" b="0" spc="-5" dirty="0">
                <a:latin typeface="Arial"/>
                <a:cs typeface="Arial"/>
              </a:rPr>
              <a:t>4-H </a:t>
            </a:r>
            <a:r>
              <a:rPr sz="800" b="0" dirty="0">
                <a:latin typeface="Arial"/>
                <a:cs typeface="Arial"/>
              </a:rPr>
              <a:t>members </a:t>
            </a:r>
            <a:r>
              <a:rPr sz="800" b="0" spc="-5" dirty="0">
                <a:latin typeface="Arial"/>
                <a:cs typeface="Arial"/>
              </a:rPr>
              <a:t>across </a:t>
            </a:r>
            <a:r>
              <a:rPr sz="800" b="0" dirty="0">
                <a:latin typeface="Arial"/>
                <a:cs typeface="Arial"/>
              </a:rPr>
              <a:t>the </a:t>
            </a:r>
            <a:r>
              <a:rPr sz="800" b="0" spc="-5" dirty="0">
                <a:latin typeface="Arial"/>
                <a:cs typeface="Arial"/>
              </a:rPr>
              <a:t>nation are </a:t>
            </a:r>
            <a:r>
              <a:rPr sz="800" b="0" dirty="0">
                <a:latin typeface="Arial"/>
                <a:cs typeface="Arial"/>
              </a:rPr>
              <a:t>responding to challenges </a:t>
            </a:r>
            <a:r>
              <a:rPr sz="800" b="0" spc="-5" dirty="0">
                <a:latin typeface="Arial"/>
                <a:cs typeface="Arial"/>
              </a:rPr>
              <a:t>every day in </a:t>
            </a:r>
            <a:r>
              <a:rPr sz="800" b="0" spc="-2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their</a:t>
            </a:r>
            <a:r>
              <a:rPr sz="800" b="0" spc="-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communities </a:t>
            </a:r>
            <a:r>
              <a:rPr sz="800" b="0" spc="-5" dirty="0">
                <a:latin typeface="Arial"/>
                <a:cs typeface="Arial"/>
              </a:rPr>
              <a:t>and </a:t>
            </a:r>
            <a:r>
              <a:rPr sz="800" b="0" dirty="0">
                <a:latin typeface="Arial"/>
                <a:cs typeface="Arial"/>
              </a:rPr>
              <a:t>their</a:t>
            </a:r>
            <a:r>
              <a:rPr sz="800" b="0" spc="-5" dirty="0">
                <a:latin typeface="Arial"/>
                <a:cs typeface="Arial"/>
              </a:rPr>
              <a:t> world.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Arial"/>
              <a:cs typeface="Arial"/>
            </a:endParaRPr>
          </a:p>
          <a:p>
            <a:pPr marL="12700" marR="59055">
              <a:lnSpc>
                <a:spcPct val="100000"/>
              </a:lnSpc>
            </a:pPr>
            <a:r>
              <a:rPr sz="800" b="0" dirty="0">
                <a:latin typeface="Arial"/>
                <a:cs typeface="Arial"/>
              </a:rPr>
              <a:t>As the youth </a:t>
            </a:r>
            <a:r>
              <a:rPr sz="800" b="0" spc="-5" dirty="0">
                <a:latin typeface="Arial"/>
                <a:cs typeface="Arial"/>
              </a:rPr>
              <a:t>development program of </a:t>
            </a:r>
            <a:r>
              <a:rPr sz="800" b="0" dirty="0">
                <a:latin typeface="Arial"/>
                <a:cs typeface="Arial"/>
              </a:rPr>
              <a:t>the </a:t>
            </a:r>
            <a:r>
              <a:rPr sz="800" b="0" spc="-5" dirty="0">
                <a:latin typeface="Arial"/>
                <a:cs typeface="Arial"/>
              </a:rPr>
              <a:t>Cooperative </a:t>
            </a:r>
            <a:r>
              <a:rPr sz="800" b="0" dirty="0">
                <a:latin typeface="Arial"/>
                <a:cs typeface="Arial"/>
              </a:rPr>
              <a:t>Extension System </a:t>
            </a:r>
            <a:r>
              <a:rPr sz="800" b="0" spc="-2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of land-grant universities, 4-H is </a:t>
            </a:r>
            <a:r>
              <a:rPr sz="800" b="0" dirty="0">
                <a:latin typeface="Arial"/>
                <a:cs typeface="Arial"/>
              </a:rPr>
              <a:t>the </a:t>
            </a:r>
            <a:r>
              <a:rPr sz="800" b="0" spc="-10" dirty="0">
                <a:latin typeface="Arial"/>
                <a:cs typeface="Arial"/>
              </a:rPr>
              <a:t>nation’s </a:t>
            </a:r>
            <a:r>
              <a:rPr sz="800" b="0" spc="-5" dirty="0">
                <a:latin typeface="Arial"/>
                <a:cs typeface="Arial"/>
              </a:rPr>
              <a:t>largest </a:t>
            </a:r>
            <a:r>
              <a:rPr sz="800" b="0" dirty="0">
                <a:latin typeface="Arial"/>
                <a:cs typeface="Arial"/>
              </a:rPr>
              <a:t>youth </a:t>
            </a:r>
            <a:r>
              <a:rPr sz="800" b="0" spc="-5" dirty="0">
                <a:latin typeface="Arial"/>
                <a:cs typeface="Arial"/>
              </a:rPr>
              <a:t>development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organization, empowering </a:t>
            </a:r>
            <a:r>
              <a:rPr sz="800" b="0" dirty="0">
                <a:latin typeface="Arial"/>
                <a:cs typeface="Arial"/>
              </a:rPr>
              <a:t>six million young </a:t>
            </a:r>
            <a:r>
              <a:rPr sz="800" b="0" spc="-5" dirty="0">
                <a:latin typeface="Arial"/>
                <a:cs typeface="Arial"/>
              </a:rPr>
              <a:t>people </a:t>
            </a:r>
            <a:r>
              <a:rPr sz="800" b="0" dirty="0">
                <a:latin typeface="Arial"/>
                <a:cs typeface="Arial"/>
              </a:rPr>
              <a:t>throughout the </a:t>
            </a:r>
            <a:r>
              <a:rPr sz="800" b="0" spc="-5" dirty="0">
                <a:latin typeface="Arial"/>
                <a:cs typeface="Arial"/>
              </a:rPr>
              <a:t>United </a:t>
            </a:r>
            <a:r>
              <a:rPr sz="800" b="0" spc="-2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States. </a:t>
            </a:r>
            <a:r>
              <a:rPr sz="800" b="0" spc="-5" dirty="0">
                <a:latin typeface="Arial"/>
                <a:cs typeface="Arial"/>
              </a:rPr>
              <a:t>Cooperative </a:t>
            </a:r>
            <a:r>
              <a:rPr sz="800" b="0" dirty="0">
                <a:latin typeface="Arial"/>
                <a:cs typeface="Arial"/>
              </a:rPr>
              <a:t>Extension </a:t>
            </a:r>
            <a:r>
              <a:rPr sz="800" b="0" spc="-5" dirty="0">
                <a:latin typeface="Arial"/>
                <a:cs typeface="Arial"/>
              </a:rPr>
              <a:t>of 1862 and 1890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land-grant universities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provide leadership </a:t>
            </a:r>
            <a:r>
              <a:rPr sz="800" b="0" dirty="0">
                <a:latin typeface="Arial"/>
                <a:cs typeface="Arial"/>
              </a:rPr>
              <a:t>to </a:t>
            </a:r>
            <a:r>
              <a:rPr sz="800" b="0" spc="-5" dirty="0">
                <a:latin typeface="Arial"/>
                <a:cs typeface="Arial"/>
              </a:rPr>
              <a:t>engage </a:t>
            </a:r>
            <a:r>
              <a:rPr sz="800" b="0" dirty="0">
                <a:latin typeface="Arial"/>
                <a:cs typeface="Arial"/>
              </a:rPr>
              <a:t>young </a:t>
            </a:r>
            <a:r>
              <a:rPr sz="800" b="0" spc="-5" dirty="0">
                <a:latin typeface="Arial"/>
                <a:cs typeface="Arial"/>
              </a:rPr>
              <a:t>people in 4-H in all 3,007 </a:t>
            </a:r>
            <a:r>
              <a:rPr sz="800" b="0" dirty="0">
                <a:latin typeface="Arial"/>
                <a:cs typeface="Arial"/>
              </a:rPr>
              <a:t>counties </a:t>
            </a:r>
            <a:r>
              <a:rPr sz="800" b="0" spc="-5" dirty="0">
                <a:latin typeface="Arial"/>
                <a:cs typeface="Arial"/>
              </a:rPr>
              <a:t>of </a:t>
            </a:r>
            <a:r>
              <a:rPr sz="800" b="0" spc="-2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the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United</a:t>
            </a:r>
            <a:r>
              <a:rPr sz="800" b="0" dirty="0">
                <a:latin typeface="Arial"/>
                <a:cs typeface="Arial"/>
              </a:rPr>
              <a:t> States.</a:t>
            </a:r>
            <a:r>
              <a:rPr sz="800" b="0" spc="2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The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impact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of</a:t>
            </a:r>
            <a:r>
              <a:rPr sz="800" b="0" dirty="0">
                <a:latin typeface="Arial"/>
                <a:cs typeface="Arial"/>
              </a:rPr>
              <a:t> the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Cooperative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Extension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partnership 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is</a:t>
            </a:r>
            <a:r>
              <a:rPr sz="800" b="0" spc="3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profound,</a:t>
            </a:r>
            <a:r>
              <a:rPr sz="800" b="0" spc="3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bringing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together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National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Institute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of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Food</a:t>
            </a:r>
            <a:r>
              <a:rPr sz="800" b="0" spc="3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and </a:t>
            </a:r>
            <a:r>
              <a:rPr sz="800" b="0" dirty="0">
                <a:latin typeface="Arial"/>
                <a:cs typeface="Arial"/>
              </a:rPr>
              <a:t>Agriculture 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of USDA,</a:t>
            </a:r>
            <a:r>
              <a:rPr sz="800" b="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land grant universities and </a:t>
            </a:r>
            <a:r>
              <a:rPr sz="800" b="0" dirty="0">
                <a:latin typeface="Arial"/>
                <a:cs typeface="Arial"/>
              </a:rPr>
              <a:t>county </a:t>
            </a:r>
            <a:r>
              <a:rPr sz="800" b="0" spc="-5" dirty="0">
                <a:latin typeface="Arial"/>
                <a:cs typeface="Arial"/>
              </a:rPr>
              <a:t>government </a:t>
            </a:r>
            <a:r>
              <a:rPr sz="800" b="0" dirty="0">
                <a:latin typeface="Arial"/>
                <a:cs typeface="Arial"/>
              </a:rPr>
              <a:t>to resource </a:t>
            </a:r>
            <a:r>
              <a:rPr sz="800" b="0" spc="5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learning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opportunities </a:t>
            </a:r>
            <a:r>
              <a:rPr sz="800" b="0" dirty="0">
                <a:latin typeface="Arial"/>
                <a:cs typeface="Arial"/>
              </a:rPr>
              <a:t>for youth.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Arial"/>
              <a:cs typeface="Arial"/>
            </a:endParaRPr>
          </a:p>
          <a:p>
            <a:pPr marL="12700" marR="144145">
              <a:lnSpc>
                <a:spcPct val="100000"/>
              </a:lnSpc>
            </a:pPr>
            <a:r>
              <a:rPr sz="800" b="0" dirty="0">
                <a:latin typeface="Arial"/>
                <a:cs typeface="Arial"/>
              </a:rPr>
              <a:t>Through </a:t>
            </a:r>
            <a:r>
              <a:rPr sz="800" b="0" spc="-5" dirty="0">
                <a:latin typeface="Arial"/>
                <a:cs typeface="Arial"/>
              </a:rPr>
              <a:t>America’s </a:t>
            </a:r>
            <a:r>
              <a:rPr sz="800" b="0" spc="-25" dirty="0">
                <a:latin typeface="Arial"/>
                <a:cs typeface="Arial"/>
              </a:rPr>
              <a:t>110 </a:t>
            </a:r>
            <a:r>
              <a:rPr sz="800" b="0" spc="-5" dirty="0">
                <a:latin typeface="Arial"/>
                <a:cs typeface="Arial"/>
              </a:rPr>
              <a:t>land-grant universities and its Cooperative </a:t>
            </a:r>
            <a:r>
              <a:rPr sz="800" b="0" dirty="0">
                <a:latin typeface="Arial"/>
                <a:cs typeface="Arial"/>
              </a:rPr>
              <a:t> Extension System, </a:t>
            </a:r>
            <a:r>
              <a:rPr sz="800" b="0" spc="-5" dirty="0">
                <a:latin typeface="Arial"/>
                <a:cs typeface="Arial"/>
              </a:rPr>
              <a:t>4-H </a:t>
            </a:r>
            <a:r>
              <a:rPr sz="800" b="0" dirty="0">
                <a:latin typeface="Arial"/>
                <a:cs typeface="Arial"/>
              </a:rPr>
              <a:t>reaches </a:t>
            </a:r>
            <a:r>
              <a:rPr sz="800" b="0" spc="-5" dirty="0">
                <a:latin typeface="Arial"/>
                <a:cs typeface="Arial"/>
              </a:rPr>
              <a:t>every </a:t>
            </a:r>
            <a:r>
              <a:rPr sz="800" b="0" dirty="0">
                <a:latin typeface="Arial"/>
                <a:cs typeface="Arial"/>
              </a:rPr>
              <a:t>corner </a:t>
            </a:r>
            <a:r>
              <a:rPr sz="800" b="0" spc="-5" dirty="0">
                <a:latin typeface="Arial"/>
                <a:cs typeface="Arial"/>
              </a:rPr>
              <a:t>of our nation—from urban </a:t>
            </a:r>
            <a:r>
              <a:rPr sz="800" b="0" spc="-210" dirty="0">
                <a:latin typeface="Arial"/>
                <a:cs typeface="Arial"/>
              </a:rPr>
              <a:t> </a:t>
            </a:r>
            <a:r>
              <a:rPr sz="800" b="0" spc="-5" dirty="0">
                <a:latin typeface="Arial"/>
                <a:cs typeface="Arial"/>
              </a:rPr>
              <a:t>neighborhoods</a:t>
            </a:r>
            <a:r>
              <a:rPr sz="800" b="0" spc="-1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to</a:t>
            </a:r>
            <a:r>
              <a:rPr sz="800" b="0" spc="-15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suburban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schoolyards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to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rural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farming</a:t>
            </a:r>
            <a:r>
              <a:rPr sz="800" b="0" spc="-10" dirty="0">
                <a:latin typeface="Arial"/>
                <a:cs typeface="Arial"/>
              </a:rPr>
              <a:t> </a:t>
            </a:r>
            <a:r>
              <a:rPr sz="800" b="0" dirty="0">
                <a:latin typeface="Arial"/>
                <a:cs typeface="Arial"/>
              </a:rPr>
              <a:t>communities.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7165">
              <a:lnSpc>
                <a:spcPct val="100000"/>
              </a:lnSpc>
              <a:spcBef>
                <a:spcPts val="100"/>
              </a:spcBef>
            </a:pPr>
            <a:r>
              <a:rPr dirty="0"/>
              <a:t>With a </a:t>
            </a:r>
            <a:r>
              <a:rPr spc="-5" dirty="0"/>
              <a:t>network of </a:t>
            </a:r>
            <a:r>
              <a:rPr dirty="0"/>
              <a:t>more than 6 million youth, </a:t>
            </a:r>
            <a:r>
              <a:rPr spc="-5" dirty="0"/>
              <a:t>600,000 </a:t>
            </a:r>
            <a:r>
              <a:rPr dirty="0"/>
              <a:t>volunteers, </a:t>
            </a:r>
            <a:r>
              <a:rPr spc="-5" dirty="0"/>
              <a:t>3,500 </a:t>
            </a:r>
            <a:r>
              <a:rPr spc="-210" dirty="0"/>
              <a:t> </a:t>
            </a:r>
            <a:r>
              <a:rPr spc="-5" dirty="0"/>
              <a:t>professionals, and </a:t>
            </a:r>
            <a:r>
              <a:rPr dirty="0"/>
              <a:t>more than </a:t>
            </a:r>
            <a:r>
              <a:rPr spc="-5" dirty="0"/>
              <a:t>25 </a:t>
            </a:r>
            <a:r>
              <a:rPr dirty="0"/>
              <a:t>million </a:t>
            </a:r>
            <a:r>
              <a:rPr spc="-5" dirty="0"/>
              <a:t>alumni, 4-H helps </a:t>
            </a:r>
            <a:r>
              <a:rPr dirty="0"/>
              <a:t>shape youth </a:t>
            </a:r>
            <a:r>
              <a:rPr spc="-210" dirty="0"/>
              <a:t> </a:t>
            </a:r>
            <a:r>
              <a:rPr dirty="0"/>
              <a:t>to move </a:t>
            </a:r>
            <a:r>
              <a:rPr spc="-5" dirty="0"/>
              <a:t>our </a:t>
            </a:r>
            <a:r>
              <a:rPr dirty="0"/>
              <a:t>country </a:t>
            </a:r>
            <a:r>
              <a:rPr spc="-5" dirty="0"/>
              <a:t>and </a:t>
            </a:r>
            <a:r>
              <a:rPr dirty="0"/>
              <a:t>the </a:t>
            </a:r>
            <a:r>
              <a:rPr spc="-5" dirty="0"/>
              <a:t>world </a:t>
            </a:r>
            <a:r>
              <a:rPr dirty="0"/>
              <a:t>forward </a:t>
            </a:r>
            <a:r>
              <a:rPr spc="-5" dirty="0"/>
              <a:t>in ways </a:t>
            </a:r>
            <a:r>
              <a:rPr dirty="0"/>
              <a:t>that </a:t>
            </a:r>
            <a:r>
              <a:rPr spc="-5" dirty="0"/>
              <a:t>no other </a:t>
            </a:r>
            <a:r>
              <a:rPr dirty="0"/>
              <a:t>youth </a:t>
            </a:r>
            <a:r>
              <a:rPr spc="5" dirty="0"/>
              <a:t> </a:t>
            </a:r>
            <a:r>
              <a:rPr spc="-5" dirty="0"/>
              <a:t>organization</a:t>
            </a:r>
            <a:r>
              <a:rPr spc="-10" dirty="0"/>
              <a:t> </a:t>
            </a:r>
            <a:r>
              <a:rPr dirty="0"/>
              <a:t>can.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/>
          </a:p>
          <a:p>
            <a:pPr marL="12700">
              <a:lnSpc>
                <a:spcPts val="1180"/>
              </a:lnSpc>
            </a:pPr>
            <a:r>
              <a:rPr sz="1000" b="1" spc="-20" dirty="0">
                <a:latin typeface="Arial"/>
                <a:cs typeface="Arial"/>
              </a:rPr>
              <a:t>Texas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4-H</a:t>
            </a:r>
            <a:endParaRPr sz="1000">
              <a:latin typeface="Arial"/>
              <a:cs typeface="Arial"/>
            </a:endParaRPr>
          </a:p>
          <a:p>
            <a:pPr marL="12700" marR="100330">
              <a:lnSpc>
                <a:spcPts val="960"/>
              </a:lnSpc>
              <a:spcBef>
                <a:spcPts val="15"/>
              </a:spcBef>
            </a:pPr>
            <a:r>
              <a:rPr spc="-25" dirty="0"/>
              <a:t>Texas</a:t>
            </a:r>
            <a:r>
              <a:rPr spc="10" dirty="0"/>
              <a:t> </a:t>
            </a:r>
            <a:r>
              <a:rPr spc="-5" dirty="0"/>
              <a:t>4-H</a:t>
            </a:r>
            <a:r>
              <a:rPr spc="10" dirty="0"/>
              <a:t> </a:t>
            </a:r>
            <a:r>
              <a:rPr spc="-5" dirty="0"/>
              <a:t>is</a:t>
            </a:r>
            <a:r>
              <a:rPr spc="15" dirty="0"/>
              <a:t> </a:t>
            </a:r>
            <a:r>
              <a:rPr spc="-5" dirty="0"/>
              <a:t>like</a:t>
            </a:r>
            <a:r>
              <a:rPr spc="10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dirty="0"/>
              <a:t>club</a:t>
            </a:r>
            <a:r>
              <a:rPr spc="20" dirty="0"/>
              <a:t> </a:t>
            </a:r>
            <a:r>
              <a:rPr dirty="0"/>
              <a:t>for</a:t>
            </a:r>
            <a:r>
              <a:rPr spc="15" dirty="0"/>
              <a:t> </a:t>
            </a:r>
            <a:r>
              <a:rPr dirty="0"/>
              <a:t>kids</a:t>
            </a:r>
            <a:r>
              <a:rPr spc="20" dirty="0"/>
              <a:t> </a:t>
            </a:r>
            <a:r>
              <a:rPr spc="-5" dirty="0"/>
              <a:t>and</a:t>
            </a:r>
            <a:r>
              <a:rPr spc="10" dirty="0"/>
              <a:t> </a:t>
            </a:r>
            <a:r>
              <a:rPr dirty="0"/>
              <a:t>teens</a:t>
            </a:r>
            <a:r>
              <a:rPr spc="15" dirty="0"/>
              <a:t> </a:t>
            </a:r>
            <a:r>
              <a:rPr spc="-5" dirty="0"/>
              <a:t>ages</a:t>
            </a:r>
            <a:r>
              <a:rPr spc="15" dirty="0"/>
              <a:t> </a:t>
            </a:r>
            <a:r>
              <a:rPr spc="-5" dirty="0"/>
              <a:t>5-18,</a:t>
            </a:r>
            <a:r>
              <a:rPr spc="10" dirty="0"/>
              <a:t> </a:t>
            </a:r>
            <a:r>
              <a:rPr spc="-5" dirty="0"/>
              <a:t>and</a:t>
            </a:r>
            <a:r>
              <a:rPr spc="15" dirty="0"/>
              <a:t> </a:t>
            </a:r>
            <a:r>
              <a:rPr spc="-10" dirty="0"/>
              <a:t>it’s</a:t>
            </a:r>
            <a:r>
              <a:rPr spc="15" dirty="0"/>
              <a:t> </a:t>
            </a:r>
            <a:r>
              <a:rPr dirty="0"/>
              <a:t>BIG!</a:t>
            </a:r>
            <a:r>
              <a:rPr spc="15" dirty="0"/>
              <a:t> </a:t>
            </a:r>
            <a:r>
              <a:rPr spc="-5" dirty="0"/>
              <a:t>It’s </a:t>
            </a:r>
            <a:r>
              <a:rPr dirty="0"/>
              <a:t> the</a:t>
            </a:r>
            <a:r>
              <a:rPr spc="-10" dirty="0"/>
              <a:t> </a:t>
            </a:r>
            <a:r>
              <a:rPr spc="-5" dirty="0"/>
              <a:t>largest</a:t>
            </a:r>
            <a:r>
              <a:rPr spc="-10" dirty="0"/>
              <a:t> </a:t>
            </a:r>
            <a:r>
              <a:rPr dirty="0"/>
              <a:t>youth</a:t>
            </a:r>
            <a:r>
              <a:rPr spc="-5" dirty="0"/>
              <a:t> development</a:t>
            </a:r>
            <a:r>
              <a:rPr spc="-10" dirty="0"/>
              <a:t> </a:t>
            </a:r>
            <a:r>
              <a:rPr spc="-5" dirty="0"/>
              <a:t>program</a:t>
            </a:r>
            <a:r>
              <a:rPr spc="-10" dirty="0"/>
              <a:t> </a:t>
            </a:r>
            <a:r>
              <a:rPr spc="-5" dirty="0"/>
              <a:t>in</a:t>
            </a:r>
            <a:r>
              <a:rPr spc="-15" dirty="0"/>
              <a:t> </a:t>
            </a:r>
            <a:r>
              <a:rPr spc="-25" dirty="0"/>
              <a:t>Texas</a:t>
            </a:r>
            <a:r>
              <a:rPr spc="-10" dirty="0"/>
              <a:t> </a:t>
            </a:r>
            <a:r>
              <a:rPr spc="-5" dirty="0"/>
              <a:t>with</a:t>
            </a:r>
            <a:r>
              <a:rPr spc="-10" dirty="0"/>
              <a:t> </a:t>
            </a:r>
            <a:r>
              <a:rPr dirty="0"/>
              <a:t>more</a:t>
            </a:r>
            <a:r>
              <a:rPr spc="-5" dirty="0"/>
              <a:t> </a:t>
            </a:r>
            <a:r>
              <a:rPr dirty="0"/>
              <a:t>than</a:t>
            </a:r>
            <a:r>
              <a:rPr spc="-10" dirty="0"/>
              <a:t> </a:t>
            </a:r>
            <a:r>
              <a:rPr spc="-5" dirty="0"/>
              <a:t>550,000</a:t>
            </a:r>
          </a:p>
          <a:p>
            <a:pPr marL="12700" marR="41910">
              <a:lnSpc>
                <a:spcPts val="960"/>
              </a:lnSpc>
            </a:pPr>
            <a:r>
              <a:rPr dirty="0"/>
              <a:t>youth </a:t>
            </a:r>
            <a:r>
              <a:rPr spc="-5" dirty="0"/>
              <a:t>involved each </a:t>
            </a:r>
            <a:r>
              <a:rPr spc="-10" dirty="0"/>
              <a:t>year. </a:t>
            </a:r>
            <a:r>
              <a:rPr spc="-5" dirty="0"/>
              <a:t>No </a:t>
            </a:r>
            <a:r>
              <a:rPr dirty="0"/>
              <a:t>matter </a:t>
            </a:r>
            <a:r>
              <a:rPr spc="-5" dirty="0"/>
              <a:t>where </a:t>
            </a:r>
            <a:r>
              <a:rPr dirty="0"/>
              <a:t>you </a:t>
            </a:r>
            <a:r>
              <a:rPr spc="-5" dirty="0"/>
              <a:t>live or what </a:t>
            </a:r>
            <a:r>
              <a:rPr dirty="0"/>
              <a:t>you </a:t>
            </a:r>
            <a:r>
              <a:rPr spc="-5" dirty="0"/>
              <a:t>like </a:t>
            </a:r>
            <a:r>
              <a:rPr dirty="0"/>
              <a:t>to </a:t>
            </a:r>
            <a:r>
              <a:rPr spc="-5" dirty="0"/>
              <a:t>do, </a:t>
            </a:r>
            <a:r>
              <a:rPr spc="-210" dirty="0"/>
              <a:t> </a:t>
            </a:r>
            <a:r>
              <a:rPr spc="-25" dirty="0"/>
              <a:t>Texas</a:t>
            </a:r>
            <a:r>
              <a:rPr spc="-10" dirty="0"/>
              <a:t> </a:t>
            </a:r>
            <a:r>
              <a:rPr spc="-5" dirty="0"/>
              <a:t>4-H has </a:t>
            </a:r>
            <a:r>
              <a:rPr dirty="0"/>
              <a:t>something</a:t>
            </a:r>
            <a:r>
              <a:rPr spc="-5" dirty="0"/>
              <a:t> </a:t>
            </a:r>
            <a:r>
              <a:rPr dirty="0"/>
              <a:t>that </a:t>
            </a:r>
            <a:r>
              <a:rPr spc="-5" dirty="0"/>
              <a:t>lets </a:t>
            </a:r>
            <a:r>
              <a:rPr dirty="0"/>
              <a:t>you </a:t>
            </a:r>
            <a:r>
              <a:rPr spc="-5" dirty="0"/>
              <a:t>be</a:t>
            </a:r>
            <a:r>
              <a:rPr spc="-10" dirty="0"/>
              <a:t> </a:t>
            </a:r>
            <a:r>
              <a:rPr dirty="0"/>
              <a:t>a</a:t>
            </a:r>
            <a:r>
              <a:rPr spc="-5" dirty="0"/>
              <a:t> better </a:t>
            </a:r>
            <a:r>
              <a:rPr dirty="0"/>
              <a:t>you!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dirty="0"/>
          </a:p>
          <a:p>
            <a:pPr marL="12700" marR="160020">
              <a:lnSpc>
                <a:spcPct val="100000"/>
              </a:lnSpc>
            </a:pPr>
            <a:r>
              <a:rPr spc="-30" dirty="0"/>
              <a:t>You </a:t>
            </a:r>
            <a:r>
              <a:rPr dirty="0"/>
              <a:t>may think </a:t>
            </a:r>
            <a:r>
              <a:rPr spc="-5" dirty="0"/>
              <a:t>4-H is only </a:t>
            </a:r>
            <a:r>
              <a:rPr dirty="0"/>
              <a:t>for your friends </a:t>
            </a:r>
            <a:r>
              <a:rPr spc="-5" dirty="0"/>
              <a:t>with animals, but </a:t>
            </a:r>
            <a:r>
              <a:rPr spc="-10" dirty="0"/>
              <a:t>it’s </a:t>
            </a:r>
            <a:r>
              <a:rPr dirty="0"/>
              <a:t>so much </a:t>
            </a:r>
            <a:r>
              <a:rPr spc="-210" dirty="0"/>
              <a:t> </a:t>
            </a:r>
            <a:r>
              <a:rPr dirty="0"/>
              <a:t>more! </a:t>
            </a:r>
            <a:r>
              <a:rPr spc="-30" dirty="0"/>
              <a:t>You </a:t>
            </a:r>
            <a:r>
              <a:rPr dirty="0"/>
              <a:t>can </a:t>
            </a:r>
            <a:r>
              <a:rPr spc="-5" dirty="0"/>
              <a:t>do activities like </a:t>
            </a:r>
            <a:r>
              <a:rPr dirty="0"/>
              <a:t>shooting sports, food science, </a:t>
            </a:r>
            <a:r>
              <a:rPr spc="-5" dirty="0"/>
              <a:t>healthy </a:t>
            </a:r>
            <a:r>
              <a:rPr dirty="0"/>
              <a:t> </a:t>
            </a:r>
            <a:r>
              <a:rPr spc="-5" dirty="0"/>
              <a:t>living,</a:t>
            </a:r>
            <a:r>
              <a:rPr spc="-10" dirty="0"/>
              <a:t> </a:t>
            </a:r>
            <a:r>
              <a:rPr dirty="0"/>
              <a:t>robotics, fashion, </a:t>
            </a:r>
            <a:r>
              <a:rPr spc="-5" dirty="0"/>
              <a:t>and</a:t>
            </a:r>
            <a:r>
              <a:rPr spc="-10" dirty="0"/>
              <a:t> photography.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pc="-10" dirty="0"/>
          </a:p>
          <a:p>
            <a:pPr marL="12700" marR="104139">
              <a:lnSpc>
                <a:spcPct val="100000"/>
              </a:lnSpc>
            </a:pPr>
            <a:r>
              <a:rPr spc="-5" dirty="0"/>
              <a:t>Look </a:t>
            </a:r>
            <a:r>
              <a:rPr dirty="0"/>
              <a:t>for </a:t>
            </a:r>
            <a:r>
              <a:rPr spc="-5" dirty="0"/>
              <a:t>4-H </a:t>
            </a:r>
            <a:r>
              <a:rPr dirty="0"/>
              <a:t>clubs </a:t>
            </a:r>
            <a:r>
              <a:rPr spc="-5" dirty="0"/>
              <a:t>at </a:t>
            </a:r>
            <a:r>
              <a:rPr dirty="0"/>
              <a:t>your school, </a:t>
            </a:r>
            <a:r>
              <a:rPr spc="-5" dirty="0"/>
              <a:t>an after-school program, </a:t>
            </a:r>
            <a:r>
              <a:rPr dirty="0"/>
              <a:t>a community </a:t>
            </a:r>
            <a:r>
              <a:rPr spc="-210" dirty="0"/>
              <a:t> </a:t>
            </a:r>
            <a:r>
              <a:rPr spc="-10" dirty="0"/>
              <a:t>center, </a:t>
            </a:r>
            <a:r>
              <a:rPr spc="-5" dirty="0"/>
              <a:t>or even on </a:t>
            </a:r>
            <a:r>
              <a:rPr dirty="0"/>
              <a:t>a military </a:t>
            </a:r>
            <a:r>
              <a:rPr spc="-5" dirty="0"/>
              <a:t>base or </a:t>
            </a:r>
            <a:r>
              <a:rPr dirty="0"/>
              <a:t>through the reserves for military </a:t>
            </a:r>
            <a:r>
              <a:rPr spc="5" dirty="0"/>
              <a:t> </a:t>
            </a:r>
            <a:r>
              <a:rPr dirty="0"/>
              <a:t>families.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dirty="0"/>
          </a:p>
          <a:p>
            <a:pPr marL="12700" marR="370840">
              <a:lnSpc>
                <a:spcPct val="100000"/>
              </a:lnSpc>
            </a:pPr>
            <a:r>
              <a:rPr spc="-90" dirty="0"/>
              <a:t>T</a:t>
            </a:r>
            <a:r>
              <a:rPr spc="-5" dirty="0"/>
              <a:t>exa</a:t>
            </a:r>
            <a:r>
              <a:rPr dirty="0"/>
              <a:t>s</a:t>
            </a:r>
            <a:r>
              <a:rPr spc="-5" dirty="0"/>
              <a:t> 4-</a:t>
            </a:r>
            <a:r>
              <a:rPr dirty="0"/>
              <a:t>H</a:t>
            </a:r>
            <a:r>
              <a:rPr spc="-5" dirty="0"/>
              <a:t> i</a:t>
            </a:r>
            <a:r>
              <a:rPr dirty="0"/>
              <a:t>s</a:t>
            </a:r>
            <a:r>
              <a:rPr spc="-5" dirty="0"/>
              <a:t> par</a:t>
            </a:r>
            <a:r>
              <a:rPr dirty="0"/>
              <a:t>t</a:t>
            </a:r>
            <a:r>
              <a:rPr spc="-5" dirty="0"/>
              <a:t> o</a:t>
            </a:r>
            <a:r>
              <a:rPr dirty="0"/>
              <a:t>f</a:t>
            </a:r>
            <a:r>
              <a:rPr spc="-5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spc="-90" dirty="0"/>
              <a:t>T</a:t>
            </a:r>
            <a:r>
              <a:rPr spc="-5" dirty="0"/>
              <a:t>exa</a:t>
            </a:r>
            <a:r>
              <a:rPr dirty="0"/>
              <a:t>s</a:t>
            </a:r>
            <a:r>
              <a:rPr spc="-45" dirty="0"/>
              <a:t> </a:t>
            </a:r>
            <a:r>
              <a:rPr dirty="0"/>
              <a:t>A&amp;M</a:t>
            </a:r>
            <a:r>
              <a:rPr spc="-45" dirty="0"/>
              <a:t> </a:t>
            </a:r>
            <a:r>
              <a:rPr dirty="0"/>
              <a:t>AgriLife Extension Service </a:t>
            </a:r>
            <a:r>
              <a:rPr spc="-5" dirty="0"/>
              <a:t>and  </a:t>
            </a:r>
            <a:r>
              <a:rPr dirty="0"/>
              <a:t>the</a:t>
            </a:r>
            <a:r>
              <a:rPr spc="-15" dirty="0"/>
              <a:t> </a:t>
            </a:r>
            <a:r>
              <a:rPr spc="-90" dirty="0"/>
              <a:t>T</a:t>
            </a:r>
            <a:r>
              <a:rPr spc="-5" dirty="0"/>
              <a:t>exa</a:t>
            </a:r>
            <a:r>
              <a:rPr dirty="0"/>
              <a:t>s</a:t>
            </a:r>
            <a:r>
              <a:rPr spc="-45" dirty="0"/>
              <a:t> </a:t>
            </a:r>
            <a:r>
              <a:rPr dirty="0"/>
              <a:t>A&amp;M System. Founded </a:t>
            </a:r>
            <a:r>
              <a:rPr spc="-5" dirty="0"/>
              <a:t>i</a:t>
            </a:r>
            <a:r>
              <a:rPr dirty="0"/>
              <a:t>n</a:t>
            </a:r>
            <a:r>
              <a:rPr spc="-5" dirty="0"/>
              <a:t> 1908</a:t>
            </a:r>
            <a:r>
              <a:rPr dirty="0"/>
              <a:t>,</a:t>
            </a:r>
            <a:r>
              <a:rPr spc="-5" dirty="0"/>
              <a:t> 4-</a:t>
            </a:r>
            <a:r>
              <a:rPr dirty="0"/>
              <a:t>H</a:t>
            </a:r>
            <a:r>
              <a:rPr spc="-5" dirty="0"/>
              <a:t> i</a:t>
            </a:r>
            <a:r>
              <a:rPr dirty="0"/>
              <a:t>s</a:t>
            </a:r>
            <a:r>
              <a:rPr spc="-5" dirty="0"/>
              <a:t> </a:t>
            </a:r>
            <a:r>
              <a:rPr dirty="0"/>
              <a:t>the </a:t>
            </a:r>
            <a:r>
              <a:rPr spc="-5" dirty="0"/>
              <a:t>larges</a:t>
            </a:r>
            <a:r>
              <a:rPr dirty="0"/>
              <a:t>t</a:t>
            </a:r>
            <a:r>
              <a:rPr spc="-5" dirty="0"/>
              <a:t> </a:t>
            </a:r>
            <a:r>
              <a:rPr dirty="0"/>
              <a:t>youth</a:t>
            </a:r>
          </a:p>
          <a:p>
            <a:pPr marL="12700" marR="116839">
              <a:lnSpc>
                <a:spcPct val="100000"/>
              </a:lnSpc>
            </a:pPr>
            <a:r>
              <a:rPr spc="-5" dirty="0"/>
              <a:t>development program in </a:t>
            </a:r>
            <a:r>
              <a:rPr spc="-20" dirty="0"/>
              <a:t>Texas, </a:t>
            </a:r>
            <a:r>
              <a:rPr dirty="0"/>
              <a:t>reaching more than </a:t>
            </a:r>
            <a:r>
              <a:rPr spc="-5" dirty="0"/>
              <a:t>550,000 </a:t>
            </a:r>
            <a:r>
              <a:rPr dirty="0"/>
              <a:t>youth </a:t>
            </a:r>
            <a:r>
              <a:rPr spc="-5" dirty="0"/>
              <a:t>each </a:t>
            </a:r>
            <a:r>
              <a:rPr spc="-210" dirty="0"/>
              <a:t> </a:t>
            </a:r>
            <a:r>
              <a:rPr spc="-10" dirty="0"/>
              <a:t>year.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/>
          </a:p>
          <a:p>
            <a:pPr marL="12700">
              <a:lnSpc>
                <a:spcPts val="1180"/>
              </a:lnSpc>
            </a:pPr>
            <a:r>
              <a:rPr sz="1000" b="1" dirty="0">
                <a:latin typeface="Arial"/>
                <a:cs typeface="Arial"/>
              </a:rPr>
              <a:t>The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4-H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Motto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and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Pledge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pc="-30" dirty="0"/>
              <a:t>“To</a:t>
            </a:r>
            <a:r>
              <a:rPr spc="-25" dirty="0"/>
              <a:t> </a:t>
            </a:r>
            <a:r>
              <a:rPr dirty="0"/>
              <a:t>Make</a:t>
            </a:r>
            <a:r>
              <a:rPr spc="-2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Best</a:t>
            </a:r>
            <a:r>
              <a:rPr spc="-20" dirty="0"/>
              <a:t> </a:t>
            </a:r>
            <a:r>
              <a:rPr dirty="0"/>
              <a:t>Better!”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dirty="0"/>
          </a:p>
          <a:p>
            <a:pPr marL="12700" marR="5080">
              <a:lnSpc>
                <a:spcPct val="100000"/>
              </a:lnSpc>
            </a:pPr>
            <a:r>
              <a:rPr dirty="0"/>
              <a:t>I </a:t>
            </a:r>
            <a:r>
              <a:rPr spc="-5" dirty="0"/>
              <a:t>pledge: </a:t>
            </a:r>
            <a:r>
              <a:rPr dirty="0"/>
              <a:t>My </a:t>
            </a:r>
            <a:r>
              <a:rPr spc="-5" dirty="0"/>
              <a:t>HEAD </a:t>
            </a:r>
            <a:r>
              <a:rPr dirty="0"/>
              <a:t>to clearer thinking, My </a:t>
            </a:r>
            <a:r>
              <a:rPr spc="-10" dirty="0"/>
              <a:t>HEART </a:t>
            </a:r>
            <a:r>
              <a:rPr dirty="0"/>
              <a:t>to </a:t>
            </a:r>
            <a:r>
              <a:rPr spc="-5" dirty="0"/>
              <a:t>greater </a:t>
            </a:r>
            <a:r>
              <a:rPr spc="-15" dirty="0"/>
              <a:t>loyalty, </a:t>
            </a:r>
            <a:r>
              <a:rPr dirty="0"/>
              <a:t>My </a:t>
            </a:r>
            <a:r>
              <a:rPr spc="5" dirty="0"/>
              <a:t> </a:t>
            </a:r>
            <a:r>
              <a:rPr spc="-5" dirty="0"/>
              <a:t>HANDS </a:t>
            </a:r>
            <a:r>
              <a:rPr dirty="0"/>
              <a:t>to </a:t>
            </a:r>
            <a:r>
              <a:rPr spc="-5" dirty="0"/>
              <a:t>larger </a:t>
            </a:r>
            <a:r>
              <a:rPr dirty="0"/>
              <a:t>service </a:t>
            </a:r>
            <a:r>
              <a:rPr spc="-5" dirty="0"/>
              <a:t>and </a:t>
            </a:r>
            <a:r>
              <a:rPr dirty="0"/>
              <a:t>My </a:t>
            </a:r>
            <a:r>
              <a:rPr spc="-15" dirty="0"/>
              <a:t>HEALTH </a:t>
            </a:r>
            <a:r>
              <a:rPr dirty="0"/>
              <a:t>to </a:t>
            </a:r>
            <a:r>
              <a:rPr spc="-5" dirty="0"/>
              <a:t>better living, </a:t>
            </a:r>
            <a:r>
              <a:rPr dirty="0"/>
              <a:t>For my </a:t>
            </a:r>
            <a:r>
              <a:rPr spc="-5" dirty="0"/>
              <a:t>Club, </a:t>
            </a:r>
            <a:r>
              <a:rPr dirty="0"/>
              <a:t>my </a:t>
            </a:r>
            <a:r>
              <a:rPr spc="-210" dirty="0"/>
              <a:t> </a:t>
            </a:r>
            <a:r>
              <a:rPr spc="-10" dirty="0"/>
              <a:t>Community,</a:t>
            </a:r>
            <a:r>
              <a:rPr spc="-5" dirty="0"/>
              <a:t> </a:t>
            </a:r>
            <a:r>
              <a:rPr dirty="0"/>
              <a:t>my </a:t>
            </a:r>
            <a:r>
              <a:rPr spc="-15" dirty="0"/>
              <a:t>Country,</a:t>
            </a:r>
            <a:r>
              <a:rPr dirty="0"/>
              <a:t> </a:t>
            </a:r>
            <a:r>
              <a:rPr spc="-5" dirty="0"/>
              <a:t>and </a:t>
            </a:r>
            <a:r>
              <a:rPr dirty="0"/>
              <a:t>my</a:t>
            </a:r>
            <a:r>
              <a:rPr spc="-5" dirty="0"/>
              <a:t> world.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/>
          </a:p>
          <a:p>
            <a:pPr marL="12700">
              <a:lnSpc>
                <a:spcPts val="1180"/>
              </a:lnSpc>
            </a:pPr>
            <a:r>
              <a:rPr sz="1000" b="1" dirty="0">
                <a:latin typeface="Arial"/>
                <a:cs typeface="Arial"/>
              </a:rPr>
              <a:t>Participating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in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4-H</a:t>
            </a:r>
            <a:endParaRPr sz="1000">
              <a:latin typeface="Arial"/>
              <a:cs typeface="Arial"/>
            </a:endParaRPr>
          </a:p>
          <a:p>
            <a:pPr marL="12700" marR="83185">
              <a:lnSpc>
                <a:spcPts val="960"/>
              </a:lnSpc>
              <a:spcBef>
                <a:spcPts val="15"/>
              </a:spcBef>
            </a:pPr>
            <a:r>
              <a:rPr spc="-5" dirty="0"/>
              <a:t>4-H is </a:t>
            </a:r>
            <a:r>
              <a:rPr dirty="0"/>
              <a:t>a </a:t>
            </a:r>
            <a:r>
              <a:rPr spc="-5" dirty="0"/>
              <a:t>great program because it provides options </a:t>
            </a:r>
            <a:r>
              <a:rPr dirty="0"/>
              <a:t>for young </a:t>
            </a:r>
            <a:r>
              <a:rPr spc="-5" dirty="0"/>
              <a:t>people </a:t>
            </a:r>
            <a:r>
              <a:rPr dirty="0"/>
              <a:t>to </a:t>
            </a:r>
            <a:r>
              <a:rPr spc="5" dirty="0"/>
              <a:t> </a:t>
            </a:r>
            <a:r>
              <a:rPr spc="-5" dirty="0"/>
              <a:t>participate.</a:t>
            </a:r>
            <a:r>
              <a:rPr dirty="0"/>
              <a:t> From a </a:t>
            </a:r>
            <a:r>
              <a:rPr spc="-5" dirty="0"/>
              <a:t>4-H </a:t>
            </a:r>
            <a:r>
              <a:rPr dirty="0"/>
              <a:t>club </a:t>
            </a:r>
            <a:r>
              <a:rPr spc="-5" dirty="0"/>
              <a:t>located in </a:t>
            </a:r>
            <a:r>
              <a:rPr dirty="0"/>
              <a:t>your </a:t>
            </a:r>
            <a:r>
              <a:rPr spc="-10" dirty="0"/>
              <a:t>community, </a:t>
            </a:r>
            <a:r>
              <a:rPr dirty="0"/>
              <a:t>a SPIN club that </a:t>
            </a:r>
            <a:r>
              <a:rPr spc="-210" dirty="0"/>
              <a:t> </a:t>
            </a:r>
            <a:r>
              <a:rPr dirty="0"/>
              <a:t>focuses</a:t>
            </a:r>
            <a:r>
              <a:rPr spc="10" dirty="0"/>
              <a:t> </a:t>
            </a:r>
            <a:r>
              <a:rPr spc="-5" dirty="0"/>
              <a:t>on</a:t>
            </a:r>
            <a:r>
              <a:rPr spc="10" dirty="0"/>
              <a:t> </a:t>
            </a:r>
            <a:r>
              <a:rPr spc="-5" dirty="0"/>
              <a:t>one</a:t>
            </a:r>
            <a:r>
              <a:rPr spc="10" dirty="0"/>
              <a:t> </a:t>
            </a:r>
            <a:r>
              <a:rPr spc="-5" dirty="0"/>
              <a:t>particular</a:t>
            </a:r>
            <a:r>
              <a:rPr spc="10" dirty="0"/>
              <a:t> </a:t>
            </a:r>
            <a:r>
              <a:rPr spc="-5" dirty="0"/>
              <a:t>project</a:t>
            </a:r>
            <a:r>
              <a:rPr spc="5" dirty="0"/>
              <a:t> </a:t>
            </a:r>
            <a:r>
              <a:rPr spc="-5" dirty="0"/>
              <a:t>area,</a:t>
            </a:r>
            <a:r>
              <a:rPr spc="10" dirty="0"/>
              <a:t> </a:t>
            </a:r>
            <a:r>
              <a:rPr spc="-5" dirty="0"/>
              <a:t>or</a:t>
            </a:r>
            <a:r>
              <a:rPr spc="10" dirty="0"/>
              <a:t> </a:t>
            </a:r>
            <a:r>
              <a:rPr spc="-5" dirty="0"/>
              <a:t>participating</a:t>
            </a:r>
            <a:r>
              <a:rPr spc="10" dirty="0"/>
              <a:t> </a:t>
            </a:r>
            <a:r>
              <a:rPr spc="-5" dirty="0"/>
              <a:t>in</a:t>
            </a:r>
            <a:r>
              <a:rPr spc="10" dirty="0"/>
              <a:t> </a:t>
            </a:r>
            <a:r>
              <a:rPr spc="-5" dirty="0"/>
              <a:t>4-H</a:t>
            </a:r>
            <a:r>
              <a:rPr spc="5" dirty="0"/>
              <a:t> </a:t>
            </a:r>
            <a:r>
              <a:rPr dirty="0"/>
              <a:t>through </a:t>
            </a:r>
            <a:r>
              <a:rPr spc="5" dirty="0"/>
              <a:t> </a:t>
            </a:r>
            <a:r>
              <a:rPr dirty="0"/>
              <a:t>your classroom </a:t>
            </a:r>
            <a:r>
              <a:rPr spc="-5" dirty="0"/>
              <a:t>at </a:t>
            </a:r>
            <a:r>
              <a:rPr dirty="0"/>
              <a:t>school, </a:t>
            </a:r>
            <a:r>
              <a:rPr spc="-5" dirty="0"/>
              <a:t>4-H allows </a:t>
            </a:r>
            <a:r>
              <a:rPr dirty="0"/>
              <a:t>youth to </a:t>
            </a:r>
            <a:r>
              <a:rPr spc="-5" dirty="0"/>
              <a:t>learn in </a:t>
            </a:r>
            <a:r>
              <a:rPr dirty="0"/>
              <a:t>many </a:t>
            </a:r>
            <a:r>
              <a:rPr spc="-5" dirty="0"/>
              <a:t>different </a:t>
            </a:r>
            <a:r>
              <a:rPr dirty="0"/>
              <a:t> </a:t>
            </a:r>
            <a:r>
              <a:rPr spc="-5" dirty="0"/>
              <a:t>environments.</a:t>
            </a:r>
            <a:r>
              <a:rPr spc="5" dirty="0"/>
              <a:t> </a:t>
            </a:r>
            <a:r>
              <a:rPr dirty="0"/>
              <a:t>If</a:t>
            </a:r>
            <a:r>
              <a:rPr spc="-5" dirty="0"/>
              <a:t> </a:t>
            </a:r>
            <a:r>
              <a:rPr dirty="0"/>
              <a:t>you</a:t>
            </a:r>
            <a:r>
              <a:rPr spc="-5" dirty="0"/>
              <a:t> are</a:t>
            </a:r>
            <a:r>
              <a:rPr spc="-10" dirty="0"/>
              <a:t> </a:t>
            </a:r>
            <a:r>
              <a:rPr spc="-5" dirty="0"/>
              <a:t>interested</a:t>
            </a:r>
            <a:r>
              <a:rPr spc="-10" dirty="0"/>
              <a:t> </a:t>
            </a:r>
            <a:r>
              <a:rPr spc="-5" dirty="0"/>
              <a:t>in</a:t>
            </a:r>
            <a:r>
              <a:rPr spc="-10" dirty="0"/>
              <a:t> </a:t>
            </a:r>
            <a:r>
              <a:rPr spc="-5" dirty="0"/>
              <a:t>joining</a:t>
            </a:r>
            <a:r>
              <a:rPr spc="-10" dirty="0"/>
              <a:t> </a:t>
            </a:r>
            <a:r>
              <a:rPr spc="-5" dirty="0"/>
              <a:t>4-H,</a:t>
            </a:r>
            <a:r>
              <a:rPr spc="-10" dirty="0"/>
              <a:t> </a:t>
            </a:r>
            <a:r>
              <a:rPr dirty="0"/>
              <a:t>contact</a:t>
            </a:r>
            <a:r>
              <a:rPr spc="-5" dirty="0"/>
              <a:t> </a:t>
            </a:r>
            <a:r>
              <a:rPr dirty="0"/>
              <a:t>your</a:t>
            </a:r>
            <a:r>
              <a:rPr spc="-5" dirty="0"/>
              <a:t> County</a:t>
            </a:r>
          </a:p>
          <a:p>
            <a:pPr marL="12700" marR="35560">
              <a:lnSpc>
                <a:spcPts val="960"/>
              </a:lnSpc>
            </a:pPr>
            <a:r>
              <a:rPr dirty="0"/>
              <a:t>Extension Office </a:t>
            </a:r>
            <a:r>
              <a:rPr spc="-5" dirty="0"/>
              <a:t>and ask </a:t>
            </a:r>
            <a:r>
              <a:rPr dirty="0"/>
              <a:t>for a </a:t>
            </a:r>
            <a:r>
              <a:rPr spc="-5" dirty="0"/>
              <a:t>list of </a:t>
            </a:r>
            <a:r>
              <a:rPr dirty="0"/>
              <a:t>the </a:t>
            </a:r>
            <a:r>
              <a:rPr spc="-5" dirty="0"/>
              <a:t>4-H </a:t>
            </a:r>
            <a:r>
              <a:rPr dirty="0"/>
              <a:t>clubs </a:t>
            </a:r>
            <a:r>
              <a:rPr spc="-5" dirty="0"/>
              <a:t>in </a:t>
            </a:r>
            <a:r>
              <a:rPr dirty="0"/>
              <a:t>your </a:t>
            </a:r>
            <a:r>
              <a:rPr spc="-5" dirty="0"/>
              <a:t>area.</a:t>
            </a:r>
            <a:r>
              <a:rPr dirty="0"/>
              <a:t> If you </a:t>
            </a:r>
            <a:r>
              <a:rPr spc="-5" dirty="0"/>
              <a:t>are </a:t>
            </a:r>
            <a:r>
              <a:rPr spc="-210" dirty="0"/>
              <a:t> </a:t>
            </a:r>
            <a:r>
              <a:rPr dirty="0"/>
              <a:t>a school teacher/educator </a:t>
            </a:r>
            <a:r>
              <a:rPr spc="-5" dirty="0"/>
              <a:t>and would like </a:t>
            </a:r>
            <a:r>
              <a:rPr dirty="0"/>
              <a:t>to </a:t>
            </a:r>
            <a:r>
              <a:rPr spc="-5" dirty="0"/>
              <a:t>use 4-H </a:t>
            </a:r>
            <a:r>
              <a:rPr dirty="0"/>
              <a:t>curriculum </a:t>
            </a:r>
            <a:r>
              <a:rPr spc="-5" dirty="0"/>
              <a:t>or </a:t>
            </a:r>
            <a:r>
              <a:rPr dirty="0"/>
              <a:t>these </a:t>
            </a:r>
            <a:r>
              <a:rPr spc="5" dirty="0"/>
              <a:t> </a:t>
            </a:r>
            <a:r>
              <a:rPr spc="-5" dirty="0"/>
              <a:t>project guides in </a:t>
            </a:r>
            <a:r>
              <a:rPr dirty="0"/>
              <a:t>your classroom, contact your Extension Office </a:t>
            </a:r>
            <a:r>
              <a:rPr spc="-5" dirty="0"/>
              <a:t>as well </a:t>
            </a:r>
            <a:r>
              <a:rPr dirty="0"/>
              <a:t>for </a:t>
            </a:r>
            <a:r>
              <a:rPr spc="-210" dirty="0"/>
              <a:t> </a:t>
            </a:r>
            <a:r>
              <a:rPr spc="-5" dirty="0"/>
              <a:t>assistance.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706623"/>
            <a:ext cx="1828799" cy="275343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03452" y="9504360"/>
            <a:ext cx="2767965" cy="18161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Texas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r>
              <a:rPr sz="10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Youth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Development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-200" dirty="0">
                <a:solidFill>
                  <a:srgbClr val="231F20"/>
                </a:solidFill>
                <a:latin typeface="Calibri"/>
                <a:cs typeface="Calibri"/>
              </a:rPr>
              <a:t>|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texas4-h.tamu.edu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497" y="645896"/>
            <a:ext cx="290830" cy="8766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10"/>
              </a:lnSpc>
            </a:pPr>
            <a:r>
              <a:rPr sz="1700" b="1" spc="40" dirty="0">
                <a:solidFill>
                  <a:srgbClr val="231F20"/>
                </a:solidFill>
                <a:latin typeface="Calibri"/>
                <a:cs typeface="Calibri"/>
              </a:rPr>
              <a:t>Steers:</a:t>
            </a:r>
            <a:r>
              <a:rPr sz="17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40" dirty="0">
                <a:solidFill>
                  <a:srgbClr val="231F20"/>
                </a:solidFill>
                <a:latin typeface="Calibri"/>
                <a:cs typeface="Calibri"/>
              </a:rPr>
              <a:t>Between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-22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5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7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15" dirty="0">
                <a:solidFill>
                  <a:srgbClr val="231F20"/>
                </a:solidFill>
                <a:latin typeface="Calibri"/>
                <a:cs typeface="Calibri"/>
              </a:rPr>
              <a:t>2,</a:t>
            </a:r>
            <a:r>
              <a:rPr sz="17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5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7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35" dirty="0">
                <a:solidFill>
                  <a:srgbClr val="231F20"/>
                </a:solidFill>
                <a:latin typeface="Calibri"/>
                <a:cs typeface="Calibri"/>
              </a:rPr>
              <a:t>steer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4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7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40" dirty="0">
                <a:solidFill>
                  <a:srgbClr val="231F20"/>
                </a:solidFill>
                <a:latin typeface="Calibri"/>
                <a:cs typeface="Calibri"/>
              </a:rPr>
              <a:t>wider</a:t>
            </a:r>
            <a:r>
              <a:rPr sz="17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55" dirty="0">
                <a:solidFill>
                  <a:srgbClr val="231F20"/>
                </a:solidFill>
                <a:latin typeface="Calibri"/>
                <a:cs typeface="Calibri"/>
              </a:rPr>
              <a:t>constructed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5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30" dirty="0">
                <a:solidFill>
                  <a:srgbClr val="231F20"/>
                </a:solidFill>
                <a:latin typeface="Calibri"/>
                <a:cs typeface="Calibri"/>
              </a:rPr>
              <a:t>heavier</a:t>
            </a:r>
            <a:r>
              <a:rPr sz="17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60" dirty="0">
                <a:solidFill>
                  <a:srgbClr val="231F20"/>
                </a:solidFill>
                <a:latin typeface="Calibri"/>
                <a:cs typeface="Calibri"/>
              </a:rPr>
              <a:t>muscled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6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40" dirty="0">
                <a:solidFill>
                  <a:srgbClr val="231F20"/>
                </a:solidFill>
                <a:latin typeface="Calibri"/>
                <a:cs typeface="Calibri"/>
              </a:rPr>
              <a:t>behind?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810" y="4882896"/>
            <a:ext cx="6136639" cy="40965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698" y="1495945"/>
            <a:ext cx="6144767" cy="278713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497" y="645896"/>
            <a:ext cx="549910" cy="8766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2010"/>
              </a:lnSpc>
            </a:pPr>
            <a:r>
              <a:rPr sz="1700" b="1" spc="105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700" b="1" spc="40" dirty="0">
                <a:solidFill>
                  <a:srgbClr val="231F20"/>
                </a:solidFill>
                <a:latin typeface="Calibri"/>
                <a:cs typeface="Calibri"/>
              </a:rPr>
              <a:t>Steers:</a:t>
            </a:r>
            <a:r>
              <a:rPr sz="17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40" dirty="0">
                <a:solidFill>
                  <a:srgbClr val="231F20"/>
                </a:solidFill>
                <a:latin typeface="Calibri"/>
                <a:cs typeface="Calibri"/>
              </a:rPr>
              <a:t>Between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-22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7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5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15" dirty="0">
                <a:solidFill>
                  <a:srgbClr val="231F20"/>
                </a:solidFill>
                <a:latin typeface="Calibri"/>
                <a:cs typeface="Calibri"/>
              </a:rPr>
              <a:t>2,</a:t>
            </a:r>
            <a:r>
              <a:rPr sz="17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5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7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35" dirty="0">
                <a:solidFill>
                  <a:srgbClr val="231F20"/>
                </a:solidFill>
                <a:latin typeface="Calibri"/>
                <a:cs typeface="Calibri"/>
              </a:rPr>
              <a:t>steer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4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7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40" dirty="0">
                <a:solidFill>
                  <a:srgbClr val="231F20"/>
                </a:solidFill>
                <a:latin typeface="Calibri"/>
                <a:cs typeface="Calibri"/>
              </a:rPr>
              <a:t>wider</a:t>
            </a:r>
            <a:r>
              <a:rPr sz="17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55" dirty="0">
                <a:solidFill>
                  <a:srgbClr val="231F20"/>
                </a:solidFill>
                <a:latin typeface="Calibri"/>
                <a:cs typeface="Calibri"/>
              </a:rPr>
              <a:t>constructed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5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7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30" dirty="0">
                <a:solidFill>
                  <a:srgbClr val="231F20"/>
                </a:solidFill>
                <a:latin typeface="Calibri"/>
                <a:cs typeface="Calibri"/>
              </a:rPr>
              <a:t>heavier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60" dirty="0">
                <a:solidFill>
                  <a:srgbClr val="231F20"/>
                </a:solidFill>
                <a:latin typeface="Calibri"/>
                <a:cs typeface="Calibri"/>
              </a:rPr>
              <a:t>muscled</a:t>
            </a:r>
            <a:r>
              <a:rPr sz="17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6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7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700" b="1" spc="40" dirty="0">
                <a:solidFill>
                  <a:srgbClr val="231F20"/>
                </a:solidFill>
                <a:latin typeface="Calibri"/>
                <a:cs typeface="Calibri"/>
              </a:rPr>
              <a:t>behind?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97102" y="1614805"/>
            <a:ext cx="6428740" cy="7483475"/>
            <a:chOff x="1197102" y="1614805"/>
            <a:chExt cx="6428740" cy="74834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4214" y="5001768"/>
              <a:ext cx="6136627" cy="40965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7102" y="1614805"/>
              <a:ext cx="6144767" cy="27871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5482" y="4377270"/>
              <a:ext cx="3030245" cy="35441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497" y="583215"/>
            <a:ext cx="321945" cy="8892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40"/>
              </a:lnSpc>
            </a:pPr>
            <a:r>
              <a:rPr sz="1900" b="1" spc="40" dirty="0">
                <a:solidFill>
                  <a:srgbClr val="231F20"/>
                </a:solidFill>
                <a:latin typeface="Calibri"/>
                <a:cs typeface="Calibri"/>
              </a:rPr>
              <a:t>Sheep: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45" dirty="0">
                <a:solidFill>
                  <a:srgbClr val="231F20"/>
                </a:solidFill>
                <a:latin typeface="Calibri"/>
                <a:cs typeface="Calibri"/>
              </a:rPr>
              <a:t>Between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24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6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0" dirty="0">
                <a:solidFill>
                  <a:srgbClr val="231F20"/>
                </a:solidFill>
                <a:latin typeface="Calibri"/>
                <a:cs typeface="Calibri"/>
              </a:rPr>
              <a:t>2,</a:t>
            </a:r>
            <a:r>
              <a:rPr sz="19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6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80" dirty="0">
                <a:solidFill>
                  <a:srgbClr val="231F20"/>
                </a:solidFill>
                <a:latin typeface="Calibri"/>
                <a:cs typeface="Calibri"/>
              </a:rPr>
              <a:t>lamb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5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9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45" dirty="0">
                <a:solidFill>
                  <a:srgbClr val="231F20"/>
                </a:solidFill>
                <a:latin typeface="Calibri"/>
                <a:cs typeface="Calibri"/>
              </a:rPr>
              <a:t>wider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50" dirty="0">
                <a:solidFill>
                  <a:srgbClr val="231F20"/>
                </a:solidFill>
                <a:latin typeface="Calibri"/>
                <a:cs typeface="Calibri"/>
              </a:rPr>
              <a:t>based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6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50" dirty="0">
                <a:solidFill>
                  <a:srgbClr val="231F20"/>
                </a:solidFill>
                <a:latin typeface="Calibri"/>
                <a:cs typeface="Calibri"/>
              </a:rPr>
              <a:t>bigger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65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55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45" dirty="0">
                <a:solidFill>
                  <a:srgbClr val="231F20"/>
                </a:solidFill>
                <a:latin typeface="Calibri"/>
                <a:cs typeface="Calibri"/>
              </a:rPr>
              <a:t>forearm?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7154" y="905255"/>
            <a:ext cx="5425563" cy="82478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497" y="583215"/>
            <a:ext cx="611505" cy="8892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2240"/>
              </a:lnSpc>
            </a:pPr>
            <a:r>
              <a:rPr sz="1900" b="1" spc="114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900" b="1" spc="40" dirty="0">
                <a:solidFill>
                  <a:srgbClr val="231F20"/>
                </a:solidFill>
                <a:latin typeface="Calibri"/>
                <a:cs typeface="Calibri"/>
              </a:rPr>
              <a:t>Sheep: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45" dirty="0">
                <a:solidFill>
                  <a:srgbClr val="231F20"/>
                </a:solidFill>
                <a:latin typeface="Calibri"/>
                <a:cs typeface="Calibri"/>
              </a:rPr>
              <a:t>Between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24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6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0" dirty="0">
                <a:solidFill>
                  <a:srgbClr val="231F20"/>
                </a:solidFill>
                <a:latin typeface="Calibri"/>
                <a:cs typeface="Calibri"/>
              </a:rPr>
              <a:t>2,</a:t>
            </a:r>
            <a:r>
              <a:rPr sz="19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6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80" dirty="0">
                <a:solidFill>
                  <a:srgbClr val="231F20"/>
                </a:solidFill>
                <a:latin typeface="Calibri"/>
                <a:cs typeface="Calibri"/>
              </a:rPr>
              <a:t>lamb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5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9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45" dirty="0">
                <a:solidFill>
                  <a:srgbClr val="231F20"/>
                </a:solidFill>
                <a:latin typeface="Calibri"/>
                <a:cs typeface="Calibri"/>
              </a:rPr>
              <a:t>wider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50" dirty="0">
                <a:solidFill>
                  <a:srgbClr val="231F20"/>
                </a:solidFill>
                <a:latin typeface="Calibri"/>
                <a:cs typeface="Calibri"/>
              </a:rPr>
              <a:t>based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6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50" dirty="0">
                <a:solidFill>
                  <a:srgbClr val="231F20"/>
                </a:solidFill>
                <a:latin typeface="Calibri"/>
                <a:cs typeface="Calibri"/>
              </a:rPr>
              <a:t>bigger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65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55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19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45" dirty="0">
                <a:solidFill>
                  <a:srgbClr val="231F20"/>
                </a:solidFill>
                <a:latin typeface="Calibri"/>
                <a:cs typeface="Calibri"/>
              </a:rPr>
              <a:t>forearm?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45412" y="636016"/>
            <a:ext cx="5862320" cy="8760460"/>
            <a:chOff x="1345412" y="636016"/>
            <a:chExt cx="5862320" cy="87604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5412" y="636016"/>
              <a:ext cx="5762396" cy="87599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5454" y="764773"/>
              <a:ext cx="2481986" cy="2845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496" y="555240"/>
            <a:ext cx="384175" cy="89484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690"/>
              </a:lnSpc>
            </a:pPr>
            <a:r>
              <a:rPr sz="2300" b="1" spc="75" dirty="0">
                <a:solidFill>
                  <a:srgbClr val="231F20"/>
                </a:solidFill>
                <a:latin typeface="Calibri"/>
                <a:cs typeface="Calibri"/>
              </a:rPr>
              <a:t>Goats:</a:t>
            </a:r>
            <a:r>
              <a:rPr sz="23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9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23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85" dirty="0">
                <a:solidFill>
                  <a:srgbClr val="231F20"/>
                </a:solidFill>
                <a:latin typeface="Calibri"/>
                <a:cs typeface="Calibri"/>
              </a:rPr>
              <a:t>goat</a:t>
            </a:r>
            <a:r>
              <a:rPr sz="2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23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5" dirty="0">
                <a:solidFill>
                  <a:srgbClr val="231F20"/>
                </a:solidFill>
                <a:latin typeface="Calibri"/>
                <a:cs typeface="Calibri"/>
              </a:rPr>
              <a:t>stronger</a:t>
            </a:r>
            <a:r>
              <a:rPr sz="2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5" dirty="0">
                <a:solidFill>
                  <a:srgbClr val="231F20"/>
                </a:solidFill>
                <a:latin typeface="Calibri"/>
                <a:cs typeface="Calibri"/>
              </a:rPr>
              <a:t>behind</a:t>
            </a:r>
            <a:r>
              <a:rPr sz="23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70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2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5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r>
              <a:rPr sz="23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8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23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0" dirty="0">
                <a:solidFill>
                  <a:srgbClr val="231F20"/>
                </a:solidFill>
                <a:latin typeface="Calibri"/>
                <a:cs typeface="Calibri"/>
              </a:rPr>
              <a:t>bigger</a:t>
            </a:r>
            <a:r>
              <a:rPr sz="2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0" dirty="0">
                <a:solidFill>
                  <a:srgbClr val="231F20"/>
                </a:solidFill>
                <a:latin typeface="Calibri"/>
                <a:cs typeface="Calibri"/>
              </a:rPr>
              <a:t>hipped?</a:t>
            </a:r>
            <a:endParaRPr sz="23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8020" y="343916"/>
            <a:ext cx="5232470" cy="937056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496" y="555240"/>
            <a:ext cx="746125" cy="89484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2790"/>
              </a:lnSpc>
            </a:pPr>
            <a:r>
              <a:rPr sz="2400" b="1" spc="145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750"/>
              </a:lnSpc>
            </a:pPr>
            <a:r>
              <a:rPr sz="2300" b="1" spc="75" dirty="0">
                <a:solidFill>
                  <a:srgbClr val="231F20"/>
                </a:solidFill>
                <a:latin typeface="Calibri"/>
                <a:cs typeface="Calibri"/>
              </a:rPr>
              <a:t>Goats:</a:t>
            </a:r>
            <a:r>
              <a:rPr sz="23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9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23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85" dirty="0">
                <a:solidFill>
                  <a:srgbClr val="231F20"/>
                </a:solidFill>
                <a:latin typeface="Calibri"/>
                <a:cs typeface="Calibri"/>
              </a:rPr>
              <a:t>goat</a:t>
            </a:r>
            <a:r>
              <a:rPr sz="2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23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5" dirty="0">
                <a:solidFill>
                  <a:srgbClr val="231F20"/>
                </a:solidFill>
                <a:latin typeface="Calibri"/>
                <a:cs typeface="Calibri"/>
              </a:rPr>
              <a:t>stronger</a:t>
            </a:r>
            <a:r>
              <a:rPr sz="2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5" dirty="0">
                <a:solidFill>
                  <a:srgbClr val="231F20"/>
                </a:solidFill>
                <a:latin typeface="Calibri"/>
                <a:cs typeface="Calibri"/>
              </a:rPr>
              <a:t>behind</a:t>
            </a:r>
            <a:r>
              <a:rPr sz="23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70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2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5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r>
              <a:rPr sz="23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8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23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0" dirty="0">
                <a:solidFill>
                  <a:srgbClr val="231F20"/>
                </a:solidFill>
                <a:latin typeface="Calibri"/>
                <a:cs typeface="Calibri"/>
              </a:rPr>
              <a:t>bigger</a:t>
            </a:r>
            <a:r>
              <a:rPr sz="23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300" b="1" spc="60" dirty="0">
                <a:solidFill>
                  <a:srgbClr val="231F20"/>
                </a:solidFill>
                <a:latin typeface="Calibri"/>
                <a:cs typeface="Calibri"/>
              </a:rPr>
              <a:t>hipped?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80276" y="343916"/>
            <a:ext cx="5233035" cy="9370695"/>
            <a:chOff x="1480276" y="343916"/>
            <a:chExt cx="5233035" cy="93706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0276" y="343916"/>
              <a:ext cx="5232470" cy="93705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9859" y="5176475"/>
              <a:ext cx="2481986" cy="2845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496" y="516128"/>
            <a:ext cx="446405" cy="90265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135"/>
              </a:lnSpc>
            </a:pPr>
            <a:r>
              <a:rPr sz="2700" b="1" spc="70" dirty="0">
                <a:solidFill>
                  <a:srgbClr val="231F20"/>
                </a:solidFill>
                <a:latin typeface="Calibri"/>
                <a:cs typeface="Calibri"/>
              </a:rPr>
              <a:t>Swine:</a:t>
            </a:r>
            <a:r>
              <a:rPr sz="2700" b="1" spc="-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110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100" dirty="0">
                <a:solidFill>
                  <a:srgbClr val="231F20"/>
                </a:solidFill>
                <a:latin typeface="Calibri"/>
                <a:cs typeface="Calibri"/>
              </a:rPr>
              <a:t>hog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7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27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85" dirty="0">
                <a:solidFill>
                  <a:srgbClr val="231F20"/>
                </a:solidFill>
                <a:latin typeface="Calibri"/>
                <a:cs typeface="Calibri"/>
              </a:rPr>
              <a:t>softer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90" dirty="0">
                <a:solidFill>
                  <a:srgbClr val="231F20"/>
                </a:solidFill>
                <a:latin typeface="Calibri"/>
                <a:cs typeface="Calibri"/>
              </a:rPr>
              <a:t>middled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9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27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65" dirty="0">
                <a:solidFill>
                  <a:srgbClr val="231F20"/>
                </a:solidFill>
                <a:latin typeface="Calibri"/>
                <a:cs typeface="Calibri"/>
              </a:rPr>
              <a:t>carries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70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70" dirty="0">
                <a:solidFill>
                  <a:srgbClr val="231F20"/>
                </a:solidFill>
                <a:latin typeface="Calibri"/>
                <a:cs typeface="Calibri"/>
              </a:rPr>
              <a:t>finish?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8760" y="310896"/>
            <a:ext cx="2723441" cy="94366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496" y="516128"/>
            <a:ext cx="857885" cy="90265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3135"/>
              </a:lnSpc>
            </a:pPr>
            <a:r>
              <a:rPr sz="2700" b="1" spc="165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endParaRPr sz="2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700" b="1" spc="70" dirty="0">
                <a:solidFill>
                  <a:srgbClr val="231F20"/>
                </a:solidFill>
                <a:latin typeface="Calibri"/>
                <a:cs typeface="Calibri"/>
              </a:rPr>
              <a:t>Swine:</a:t>
            </a:r>
            <a:r>
              <a:rPr sz="2700" b="1" spc="-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110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100" dirty="0">
                <a:solidFill>
                  <a:srgbClr val="231F20"/>
                </a:solidFill>
                <a:latin typeface="Calibri"/>
                <a:cs typeface="Calibri"/>
              </a:rPr>
              <a:t>hog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70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27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85" dirty="0">
                <a:solidFill>
                  <a:srgbClr val="231F20"/>
                </a:solidFill>
                <a:latin typeface="Calibri"/>
                <a:cs typeface="Calibri"/>
              </a:rPr>
              <a:t>softer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90" dirty="0">
                <a:solidFill>
                  <a:srgbClr val="231F20"/>
                </a:solidFill>
                <a:latin typeface="Calibri"/>
                <a:cs typeface="Calibri"/>
              </a:rPr>
              <a:t>middled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9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27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65" dirty="0">
                <a:solidFill>
                  <a:srgbClr val="231F20"/>
                </a:solidFill>
                <a:latin typeface="Calibri"/>
                <a:cs typeface="Calibri"/>
              </a:rPr>
              <a:t>carries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70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27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700" b="1" spc="70" dirty="0">
                <a:solidFill>
                  <a:srgbClr val="231F20"/>
                </a:solidFill>
                <a:latin typeface="Calibri"/>
                <a:cs typeface="Calibri"/>
              </a:rPr>
              <a:t>finish?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78760" y="166195"/>
            <a:ext cx="2814320" cy="9581515"/>
            <a:chOff x="2478760" y="166195"/>
            <a:chExt cx="2814320" cy="9581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8760" y="310896"/>
              <a:ext cx="2723441" cy="94366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7731" y="166195"/>
              <a:ext cx="1865291" cy="21387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815210"/>
            <a:ext cx="6864350" cy="29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50"/>
              </a:lnSpc>
              <a:spcBef>
                <a:spcPts val="100"/>
              </a:spcBef>
            </a:pP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REFLECT:</a:t>
            </a:r>
            <a:endParaRPr sz="1400">
              <a:latin typeface="Calibri"/>
              <a:cs typeface="Calibri"/>
            </a:endParaRPr>
          </a:p>
          <a:p>
            <a:pPr marL="241300" marR="253365" indent="-228600">
              <a:lnSpc>
                <a:spcPts val="1320"/>
              </a:lnSpc>
              <a:spcBef>
                <a:spcPts val="1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 these guidelines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relatively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straight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forward 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all-inclusive,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remember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an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opinion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activity.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Keep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mind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participating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contests,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understand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see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differently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officials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day.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Calibri"/>
              <a:buChar char="•"/>
            </a:pPr>
            <a:endParaRPr sz="1000">
              <a:latin typeface="Calibri"/>
              <a:cs typeface="Calibri"/>
            </a:endParaRPr>
          </a:p>
          <a:p>
            <a:pPr marL="241300" marR="548005" indent="-228600">
              <a:lnSpc>
                <a:spcPct val="100000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many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different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sets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varying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breeds,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ages,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possible?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Calibri"/>
              <a:buChar char="•"/>
            </a:pPr>
            <a:endParaRPr sz="10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Who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fine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tune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skills?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Calibri"/>
              <a:buChar char="•"/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  <a:spcBef>
                <a:spcPts val="5"/>
              </a:spcBef>
            </a:pP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APPLY:</a:t>
            </a:r>
            <a:endParaRPr sz="1400">
              <a:latin typeface="Calibri"/>
              <a:cs typeface="Calibri"/>
            </a:endParaRPr>
          </a:p>
          <a:p>
            <a:pPr marL="241300" marR="5080" indent="-228600">
              <a:lnSpc>
                <a:spcPts val="1320"/>
              </a:lnSpc>
              <a:spcBef>
                <a:spcPts val="1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Travel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many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producers,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friend’s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facilities, and judging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perfect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skills.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Partake 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simple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activities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such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speed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exercise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train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brain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attention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detail.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231F20"/>
                </a:solidFill>
                <a:latin typeface="Calibri"/>
                <a:cs typeface="Calibri"/>
              </a:rPr>
              <a:t>Ask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County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Extension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Agents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Agricultural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Science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Teachers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tips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tricks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comes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accurately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Calibri"/>
              <a:buChar char="•"/>
            </a:pP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might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information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learned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skills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practiced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career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purchasing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decision?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45" dirty="0"/>
              <a:t>25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837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4-H</a:t>
            </a:r>
            <a:r>
              <a:rPr spc="-40" dirty="0"/>
              <a:t> </a:t>
            </a:r>
            <a:r>
              <a:rPr spc="55" dirty="0"/>
              <a:t>LIVESTOCK</a:t>
            </a:r>
            <a:r>
              <a:rPr spc="-40" dirty="0"/>
              <a:t> </a:t>
            </a:r>
            <a:r>
              <a:rPr spc="-90" dirty="0"/>
              <a:t>JUDGING</a:t>
            </a:r>
            <a:r>
              <a:rPr sz="4500" spc="-135" baseline="-2777" dirty="0">
                <a:latin typeface="PMingLiU"/>
                <a:cs typeface="PMingLiU"/>
              </a:rPr>
              <a:t>Lessons</a:t>
            </a:r>
            <a:endParaRPr sz="4500" baseline="-2777">
              <a:latin typeface="PMingLiU"/>
              <a:cs typeface="PMingLiU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4967" y="285647"/>
            <a:ext cx="888240" cy="4778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23579" y="764396"/>
            <a:ext cx="56045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3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3000" b="1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000" b="1" spc="150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3000" b="1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000" b="1" spc="1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4025" y="1397671"/>
            <a:ext cx="2743200" cy="2195830"/>
            <a:chOff x="454025" y="1397671"/>
            <a:chExt cx="2743200" cy="21958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400848"/>
              <a:ext cx="2736850" cy="21891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200" y="1400846"/>
              <a:ext cx="2736850" cy="2189480"/>
            </a:xfrm>
            <a:custGeom>
              <a:avLst/>
              <a:gdLst/>
              <a:ahLst/>
              <a:cxnLst/>
              <a:rect l="l" t="t" r="r" b="b"/>
              <a:pathLst>
                <a:path w="2736850" h="2189479">
                  <a:moveTo>
                    <a:pt x="152400" y="0"/>
                  </a:moveTo>
                  <a:lnTo>
                    <a:pt x="64293" y="2381"/>
                  </a:lnTo>
                  <a:lnTo>
                    <a:pt x="19050" y="19050"/>
                  </a:lnTo>
                  <a:lnTo>
                    <a:pt x="2381" y="64293"/>
                  </a:lnTo>
                  <a:lnTo>
                    <a:pt x="0" y="152400"/>
                  </a:lnTo>
                  <a:lnTo>
                    <a:pt x="0" y="2036762"/>
                  </a:lnTo>
                  <a:lnTo>
                    <a:pt x="2381" y="2124868"/>
                  </a:lnTo>
                  <a:lnTo>
                    <a:pt x="19050" y="2170112"/>
                  </a:lnTo>
                  <a:lnTo>
                    <a:pt x="64293" y="2186781"/>
                  </a:lnTo>
                  <a:lnTo>
                    <a:pt x="152400" y="2189162"/>
                  </a:lnTo>
                  <a:lnTo>
                    <a:pt x="2584450" y="2189162"/>
                  </a:lnTo>
                  <a:lnTo>
                    <a:pt x="2672556" y="2186781"/>
                  </a:lnTo>
                  <a:lnTo>
                    <a:pt x="2717800" y="2170112"/>
                  </a:lnTo>
                  <a:lnTo>
                    <a:pt x="2734468" y="2124868"/>
                  </a:lnTo>
                  <a:lnTo>
                    <a:pt x="2736850" y="2036762"/>
                  </a:lnTo>
                  <a:lnTo>
                    <a:pt x="2736850" y="152400"/>
                  </a:lnTo>
                  <a:lnTo>
                    <a:pt x="2734468" y="64293"/>
                  </a:lnTo>
                  <a:lnTo>
                    <a:pt x="2717800" y="19050"/>
                  </a:lnTo>
                  <a:lnTo>
                    <a:pt x="2672556" y="2381"/>
                  </a:lnTo>
                  <a:lnTo>
                    <a:pt x="2584450" y="0"/>
                  </a:lnTo>
                  <a:lnTo>
                    <a:pt x="1524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60375" y="3839105"/>
            <a:ext cx="2730500" cy="3564890"/>
          </a:xfrm>
          <a:custGeom>
            <a:avLst/>
            <a:gdLst/>
            <a:ahLst/>
            <a:cxnLst/>
            <a:rect l="l" t="t" r="r" b="b"/>
            <a:pathLst>
              <a:path w="2730500" h="356489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3411956"/>
                </a:lnTo>
                <a:lnTo>
                  <a:pt x="2381" y="3500062"/>
                </a:lnTo>
                <a:lnTo>
                  <a:pt x="19050" y="3545306"/>
                </a:lnTo>
                <a:lnTo>
                  <a:pt x="64293" y="3561975"/>
                </a:lnTo>
                <a:lnTo>
                  <a:pt x="152400" y="3564356"/>
                </a:lnTo>
                <a:lnTo>
                  <a:pt x="2578100" y="3564356"/>
                </a:lnTo>
                <a:lnTo>
                  <a:pt x="2666206" y="3561975"/>
                </a:lnTo>
                <a:lnTo>
                  <a:pt x="2711450" y="3545306"/>
                </a:lnTo>
                <a:lnTo>
                  <a:pt x="2728118" y="3500062"/>
                </a:lnTo>
                <a:lnTo>
                  <a:pt x="2730500" y="3411956"/>
                </a:lnTo>
                <a:lnTo>
                  <a:pt x="2730500" y="152400"/>
                </a:lnTo>
                <a:lnTo>
                  <a:pt x="2728118" y="64293"/>
                </a:lnTo>
                <a:lnTo>
                  <a:pt x="2711450" y="19050"/>
                </a:lnTo>
                <a:lnTo>
                  <a:pt x="2666206" y="2381"/>
                </a:lnTo>
                <a:lnTo>
                  <a:pt x="2578100" y="0"/>
                </a:lnTo>
                <a:lnTo>
                  <a:pt x="15240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7656" y="3896569"/>
            <a:ext cx="104775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25" dirty="0">
                <a:solidFill>
                  <a:srgbClr val="231F20"/>
                </a:solidFill>
                <a:latin typeface="Calibri"/>
                <a:cs typeface="Calibri"/>
              </a:rPr>
              <a:t>TIME: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16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50" dirty="0">
                <a:solidFill>
                  <a:srgbClr val="231F20"/>
                </a:solidFill>
                <a:latin typeface="Calibri"/>
                <a:cs typeface="Calibri"/>
              </a:rPr>
              <a:t>60-90</a:t>
            </a:r>
            <a:r>
              <a:rPr sz="10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minutes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45" dirty="0"/>
              <a:t>26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7656" y="4414729"/>
            <a:ext cx="221107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MATERIALS</a:t>
            </a:r>
            <a:r>
              <a:rPr sz="14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NEEDED:</a:t>
            </a:r>
            <a:endParaRPr sz="1400">
              <a:latin typeface="Calibri"/>
              <a:cs typeface="Calibri"/>
            </a:endParaRPr>
          </a:p>
          <a:p>
            <a:pPr marL="241300" marR="5080" indent="-228600">
              <a:lnSpc>
                <a:spcPts val="12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One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powerpoint or live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0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species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(ewes,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does,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gilts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heifers).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7656" y="5237689"/>
            <a:ext cx="2385695" cy="144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OBJECTIVES</a:t>
            </a:r>
            <a:r>
              <a:rPr sz="1100" b="1" spc="4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160"/>
              </a:lnSpc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member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will:</a:t>
            </a:r>
            <a:endParaRPr sz="1000">
              <a:latin typeface="Calibri"/>
              <a:cs typeface="Calibri"/>
            </a:endParaRPr>
          </a:p>
          <a:p>
            <a:pPr marL="241300" marR="14604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Learn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criteria used when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evaluating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30" dirty="0">
                <a:solidFill>
                  <a:srgbClr val="231F20"/>
                </a:solidFill>
                <a:latin typeface="Calibri"/>
                <a:cs typeface="Calibri"/>
              </a:rPr>
              <a:t>4-H/FFA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endParaRPr sz="1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Understand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common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anatomy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data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associated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endParaRPr sz="1000">
              <a:latin typeface="Calibri"/>
              <a:cs typeface="Calibri"/>
            </a:endParaRPr>
          </a:p>
          <a:p>
            <a:pPr marL="241300" marR="8191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Appreciate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importance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breeding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16300" y="1371633"/>
            <a:ext cx="3886835" cy="3583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50"/>
              </a:lnSpc>
              <a:spcBef>
                <a:spcPts val="100"/>
              </a:spcBef>
            </a:pPr>
            <a:r>
              <a:rPr sz="1400" b="1" spc="70" dirty="0">
                <a:solidFill>
                  <a:srgbClr val="231F20"/>
                </a:solidFill>
                <a:latin typeface="Calibri"/>
                <a:cs typeface="Calibri"/>
              </a:rPr>
              <a:t>EXPLORE</a:t>
            </a:r>
            <a:r>
              <a:rPr sz="14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7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b="1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60" dirty="0">
                <a:solidFill>
                  <a:srgbClr val="231F20"/>
                </a:solidFill>
                <a:latin typeface="Calibri"/>
                <a:cs typeface="Calibri"/>
              </a:rPr>
              <a:t>CONTENT:</a:t>
            </a:r>
            <a:endParaRPr sz="1400">
              <a:latin typeface="Calibri"/>
              <a:cs typeface="Calibri"/>
            </a:endParaRPr>
          </a:p>
          <a:p>
            <a:pPr marL="12700" marR="55244">
              <a:lnSpc>
                <a:spcPts val="1320"/>
              </a:lnSpc>
              <a:spcBef>
                <a:spcPts val="10"/>
              </a:spcBef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stock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instrumental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successful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production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regardless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species or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targeted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endpoint.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Whether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raise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competitive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endParaRPr sz="1100">
              <a:latin typeface="Calibri"/>
              <a:cs typeface="Calibri"/>
            </a:endParaRPr>
          </a:p>
          <a:p>
            <a:pPr marL="12700" marR="102235">
              <a:lnSpc>
                <a:spcPts val="1320"/>
              </a:lnSpc>
              <a:spcBef>
                <a:spcPts val="5"/>
              </a:spcBef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show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ring,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produce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high quality carcass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human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consumption,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create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notch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herd,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selection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breeding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stock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utmost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importance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ensure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fruitful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outcome.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enable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focus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attention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several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key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characteristics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good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recognize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undesirable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traits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associated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animal. With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that,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given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opportunity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place a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individuals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educated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assessment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whole.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320"/>
              </a:lnSpc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need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functional,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adequate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skeletal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muscling,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maintain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balance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eye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appeal,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exhibit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characteristics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promote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growth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performance.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somewhat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personal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opinion,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therefore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important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remember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officials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could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vary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slightly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contest.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However,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understanding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basics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quality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immensely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16300" y="5151153"/>
            <a:ext cx="3855085" cy="391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400" b="1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Heifers: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1100" b="1" spc="40" dirty="0">
                <a:solidFill>
                  <a:srgbClr val="231F20"/>
                </a:solidFill>
                <a:latin typeface="Calibri"/>
                <a:cs typeface="Calibri"/>
              </a:rPr>
              <a:t>Functionality</a:t>
            </a:r>
            <a:endParaRPr sz="1100">
              <a:latin typeface="Calibri"/>
              <a:cs typeface="Calibri"/>
            </a:endParaRPr>
          </a:p>
          <a:p>
            <a:pPr marL="12700" marR="33655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Structure,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capacity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overall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volume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critical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evaluating a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heifer.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First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foremost, 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must </a:t>
            </a:r>
            <a:r>
              <a:rPr sz="1100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structurally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sound.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This means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able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move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around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pen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ease.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cover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tracks,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meaning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plant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tracks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where her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lift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off.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Any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signs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pain,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such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limp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short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step,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considered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heavily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animal.</a:t>
            </a:r>
            <a:endParaRPr sz="1100">
              <a:latin typeface="Calibri"/>
              <a:cs typeface="Calibri"/>
            </a:endParaRPr>
          </a:p>
          <a:p>
            <a:pPr marL="12700" marR="64769">
              <a:lnSpc>
                <a:spcPct val="100000"/>
              </a:lnSpc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One should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also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of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hock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hoof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placement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both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motion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rest.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stationary,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plant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 square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corners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skeleton.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Pay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close attention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knees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hooves,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straight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down,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showing no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signs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turning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turning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out,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having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angle,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buckling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knee.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same 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considered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hocks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hind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ensuring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neither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cow-hocked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bow-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legged.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show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flexibility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knee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hock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joints, 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possess 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forty-five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degree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angle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rear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pasterns.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motion,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strong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foot hits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ground 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refrain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rolling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hocks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inward or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outward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shifts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weight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leg.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capacity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5168"/>
            <a:ext cx="6757670" cy="0"/>
          </a:xfrm>
          <a:custGeom>
            <a:avLst/>
            <a:gdLst/>
            <a:ahLst/>
            <a:cxnLst/>
            <a:rect l="l" t="t" r="r" b="b"/>
            <a:pathLst>
              <a:path w="6757670">
                <a:moveTo>
                  <a:pt x="0" y="0"/>
                </a:moveTo>
                <a:lnTo>
                  <a:pt x="6757416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0" y="236223"/>
            <a:ext cx="457199" cy="47598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9290304"/>
            <a:ext cx="7772400" cy="63500"/>
          </a:xfrm>
          <a:custGeom>
            <a:avLst/>
            <a:gdLst/>
            <a:ahLst/>
            <a:cxnLst/>
            <a:rect l="l" t="t" r="r" b="b"/>
            <a:pathLst>
              <a:path w="7772400" h="63500">
                <a:moveTo>
                  <a:pt x="7772400" y="31750"/>
                </a:moveTo>
                <a:lnTo>
                  <a:pt x="0" y="31750"/>
                </a:lnTo>
                <a:lnTo>
                  <a:pt x="0" y="63500"/>
                </a:lnTo>
                <a:lnTo>
                  <a:pt x="7772400" y="63500"/>
                </a:lnTo>
                <a:lnTo>
                  <a:pt x="7772400" y="31750"/>
                </a:lnTo>
                <a:close/>
              </a:path>
              <a:path w="7772400" h="63500">
                <a:moveTo>
                  <a:pt x="7772400" y="0"/>
                </a:moveTo>
                <a:lnTo>
                  <a:pt x="0" y="0"/>
                </a:lnTo>
                <a:lnTo>
                  <a:pt x="0" y="10604"/>
                </a:lnTo>
                <a:lnTo>
                  <a:pt x="7772400" y="10604"/>
                </a:lnTo>
                <a:lnTo>
                  <a:pt x="7772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779" y="9442197"/>
            <a:ext cx="664025" cy="24266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44500" y="681893"/>
            <a:ext cx="6624320" cy="149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4-H</a:t>
            </a:r>
            <a:r>
              <a:rPr sz="14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“Learning</a:t>
            </a:r>
            <a:r>
              <a:rPr sz="14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4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Doing”</a:t>
            </a:r>
            <a:r>
              <a:rPr sz="14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Learning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Approach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2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Do, Reflect,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Apply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learning approach allows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youth to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learning process with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minimal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guidance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sz="1000" spc="-2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adults.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allows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discovery by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youth that may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take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 place with exact instructions.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Arial"/>
              <a:cs typeface="Arial"/>
            </a:endParaRPr>
          </a:p>
          <a:p>
            <a:pPr marL="259079" algn="ctr">
              <a:lnSpc>
                <a:spcPts val="166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EXPLORE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CONTENT</a:t>
            </a:r>
            <a:endParaRPr sz="1400">
              <a:latin typeface="Arial"/>
              <a:cs typeface="Arial"/>
            </a:endParaRPr>
          </a:p>
          <a:p>
            <a:pPr marL="1608455" marR="1340485" algn="ctr">
              <a:lnSpc>
                <a:spcPts val="1440"/>
              </a:lnSpc>
              <a:spcBef>
                <a:spcPts val="25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Introduction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topic,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overview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exploration </a:t>
            </a:r>
            <a:r>
              <a:rPr sz="12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content,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and review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of objectives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24512" y="2374805"/>
            <a:ext cx="3726422" cy="389095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616450" y="2591816"/>
            <a:ext cx="12744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Youth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limited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i="1" dirty="0">
                <a:solidFill>
                  <a:srgbClr val="231F20"/>
                </a:solidFill>
                <a:latin typeface="Arial"/>
                <a:cs typeface="Arial"/>
              </a:rPr>
              <a:t>“how</a:t>
            </a:r>
            <a:r>
              <a:rPr sz="1000" b="1" i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i="1" dirty="0">
                <a:solidFill>
                  <a:srgbClr val="231F20"/>
                </a:solidFill>
                <a:latin typeface="Arial"/>
                <a:cs typeface="Arial"/>
              </a:rPr>
              <a:t>to”</a:t>
            </a:r>
            <a:r>
              <a:rPr sz="10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instructions.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3452" y="9504360"/>
            <a:ext cx="2767965" cy="18161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Texas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r>
              <a:rPr sz="10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Youth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Development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-200" dirty="0">
                <a:solidFill>
                  <a:srgbClr val="231F20"/>
                </a:solidFill>
                <a:latin typeface="Calibri"/>
                <a:cs typeface="Calibri"/>
              </a:rPr>
              <a:t>|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texas4-h.tamu.edu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85179" y="3655825"/>
            <a:ext cx="1270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Youth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describe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results </a:t>
            </a:r>
            <a:r>
              <a:rPr sz="1000" spc="-2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experience and </a:t>
            </a:r>
            <a:r>
              <a:rPr sz="1000" spc="-2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reaction.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8261" y="5468365"/>
            <a:ext cx="1567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Youth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relate the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sz="1000" spc="-2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 the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learning objectives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 (life skills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and/or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subject 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matter).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500" y="5544565"/>
            <a:ext cx="18072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Youth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connect the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discussion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1000" spc="-2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larger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world.matter).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500" y="3655825"/>
            <a:ext cx="15665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Youth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 skills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learned </a:t>
            </a:r>
            <a:r>
              <a:rPr sz="1000" spc="-2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parts</a:t>
            </a:r>
            <a:r>
              <a:rPr sz="1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"/>
                <a:cs typeface="Arial"/>
              </a:rPr>
              <a:t>lives.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8078" y="2660703"/>
            <a:ext cx="11442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6854" algn="r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Build</a:t>
            </a: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8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knowledge </a:t>
            </a:r>
            <a:r>
              <a:rPr sz="800" spc="-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by learning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advancing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another</a:t>
            </a:r>
            <a:endParaRPr sz="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topic/level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719263"/>
            <a:ext cx="68160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extremely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production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female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well.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order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carry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good size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calf to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full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term,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must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broody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productive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center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body.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Depth of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depth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flank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two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good indicators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productive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cow.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that,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long-bodied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bold-ribbed,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expressing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adequate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body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capacity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overall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volume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eventually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carry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calf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without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difficulty.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8266" y="1609344"/>
            <a:ext cx="2883738" cy="16550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9140" y="3445764"/>
            <a:ext cx="3434118" cy="15834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2265" y="1609343"/>
            <a:ext cx="3434881" cy="165506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71713" y="5077687"/>
            <a:ext cx="5229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sng" spc="-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Minion Pro"/>
                <a:cs typeface="Minion Pro"/>
                <a:hlinkClick r:id="rId6"/>
              </a:rPr>
              <a:t>http://www.aberdeen-angus.co.uk/the-society/breed-assessment-booklet/</a:t>
            </a:r>
            <a:endParaRPr sz="1400">
              <a:latin typeface="Minion Pro"/>
              <a:cs typeface="Minion Pro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5129" y="5659120"/>
            <a:ext cx="4247182" cy="300030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843526" y="5677115"/>
            <a:ext cx="2624455" cy="2948940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395"/>
              </a:spcBef>
            </a:pP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Functionality: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Length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Body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Boldness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Rib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Center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Body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Flank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45" dirty="0"/>
              <a:t>27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705801"/>
            <a:ext cx="6827520" cy="292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0" dirty="0">
                <a:solidFill>
                  <a:srgbClr val="231F20"/>
                </a:solidFill>
                <a:latin typeface="Calibri"/>
                <a:cs typeface="Calibri"/>
              </a:rPr>
              <a:t>Growth</a:t>
            </a:r>
            <a:r>
              <a:rPr sz="11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Performance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Because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cattle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typically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sold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pound,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growth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performance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heifers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extremely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important.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optimal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female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possess an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adequate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frame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size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support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mature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weight. </a:t>
            </a:r>
            <a:r>
              <a:rPr sz="1100" spc="50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easy-keeping,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easy-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feeding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imperative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producer,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remains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most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output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least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amount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input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possible.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heifers,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focus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attention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few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areas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indicate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potential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growth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performance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young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heifer.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First,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length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cannon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cannon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major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 between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knee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pastern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hock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pastern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hind leg. 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length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cannon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a good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indicator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how </a:t>
            </a:r>
            <a:r>
              <a:rPr sz="1100" spc="40" dirty="0">
                <a:solidFill>
                  <a:srgbClr val="231F20"/>
                </a:solidFill>
                <a:latin typeface="Calibri"/>
                <a:cs typeface="Calibri"/>
              </a:rPr>
              <a:t>tall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maturity.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length 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face 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length of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give you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some insight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the potential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frame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size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heifer.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Once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level,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account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current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weight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compare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growth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indicators.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short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cannon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face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already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weighs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1000+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pounds,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expect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likely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stay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close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height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size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rest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life.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Likewise,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if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long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features 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large framed, take note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condition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determine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whether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remain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healthy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productive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mature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weight. The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most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assessing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growth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performance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decide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able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maintain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integrity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mature weight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still </a:t>
            </a:r>
            <a:r>
              <a:rPr sz="1100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able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efficiently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convert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nutrients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well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enough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keep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enough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flesh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frame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size.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factors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significantly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affect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ability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become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pregnant,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carry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pregnancy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term,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raise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healthy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calf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breed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back.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200" y="3777018"/>
            <a:ext cx="3510280" cy="22992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783" y="6200648"/>
            <a:ext cx="4116348" cy="293252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65092" y="4807774"/>
            <a:ext cx="37014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Minion Pro"/>
                <a:cs typeface="Minion Pro"/>
              </a:rPr>
              <a:t>https://msu.edu/~ritchieh/historical/cattletype.html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45" dirty="0"/>
              <a:t>28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684521" y="6206997"/>
            <a:ext cx="2624455" cy="2901315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63500" marR="672465">
              <a:lnSpc>
                <a:spcPct val="100000"/>
              </a:lnSpc>
              <a:spcBef>
                <a:spcPts val="395"/>
              </a:spcBef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Growth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Performance </a:t>
            </a:r>
            <a:r>
              <a:rPr sz="1400" spc="-3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Indicators: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Length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Cannon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Bone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Length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Body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Length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Face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Frame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Size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909509"/>
            <a:ext cx="6856730" cy="241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Skeletal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4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1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Muscling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primary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job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produce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calves, she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still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needs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possess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qualities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pass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offspring. 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width, which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evaluated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studying 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of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shoulder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front,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of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hip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behind.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Watch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heifers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motion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rest,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focusing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specifically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where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hooves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ground.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track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wide,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meaning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good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amount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space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knees,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legs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hooves when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walk,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likely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wide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stop.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situation,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could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draw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straight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line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point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shoulder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hoof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bones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hip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hoof,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heifers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stand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square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possible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After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studying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change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focus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muscling.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Much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like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steer,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valued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attribute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quality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heifer.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However,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heifers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generally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flatter, more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proportionate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pattern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versus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round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quartered, heavy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calf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might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find 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market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indicators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heifers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include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big top,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big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hip,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thickness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forearm 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stifle.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wide-based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generally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more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shape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expression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than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narrow-based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calf,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close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attention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attribute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wide-based,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big-ended,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smooth-muscled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work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its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way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towards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377" y="4366911"/>
            <a:ext cx="4106940" cy="292224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684521" y="4395470"/>
            <a:ext cx="2624455" cy="2877185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655320">
              <a:lnSpc>
                <a:spcPct val="100000"/>
              </a:lnSpc>
              <a:spcBef>
                <a:spcPts val="395"/>
              </a:spcBef>
            </a:pP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4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Indicators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Thickness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4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Stifle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4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Forearm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Strength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Hip</a:t>
            </a:r>
            <a:r>
              <a:rPr sz="14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Shape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45" dirty="0"/>
              <a:t>29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5355" y="854645"/>
            <a:ext cx="675767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1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15" dirty="0">
                <a:solidFill>
                  <a:srgbClr val="231F20"/>
                </a:solidFill>
                <a:latin typeface="Calibri"/>
                <a:cs typeface="Calibri"/>
              </a:rPr>
              <a:t>Eye</a:t>
            </a:r>
            <a:r>
              <a:rPr sz="11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45" dirty="0">
                <a:solidFill>
                  <a:srgbClr val="231F20"/>
                </a:solidFill>
                <a:latin typeface="Calibri"/>
                <a:cs typeface="Calibri"/>
              </a:rPr>
              <a:t>Appeal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heifers,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imperative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consider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balance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eye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appeal.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Balance 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characterized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clean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lines,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smooth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pattern,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refined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features,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profile,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strongly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considered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heifers.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adequate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bone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size 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essential,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feminine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functional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bonework.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heifers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first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smoothness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ends.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high quality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demonstrate a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refined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neck, head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shoulder.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This means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female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smooth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fronted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feminine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face 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long,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clean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neck.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Bold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shouldered,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thick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necked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heifers do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exhibit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attractiveness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female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needs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possess.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neck work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 into a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smooth,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level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topline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clean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underline.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flank,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meaning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maintain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chest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floor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rear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flank.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3138" y="2760179"/>
            <a:ext cx="3682874" cy="263061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35355" y="5691821"/>
            <a:ext cx="6864350" cy="2753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25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1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Ewes</a:t>
            </a:r>
            <a:r>
              <a:rPr sz="11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25" dirty="0">
                <a:solidFill>
                  <a:srgbClr val="231F20"/>
                </a:solidFill>
                <a:latin typeface="Calibri"/>
                <a:cs typeface="Calibri"/>
              </a:rPr>
              <a:t>Does:</a:t>
            </a:r>
            <a:r>
              <a:rPr sz="11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40" dirty="0">
                <a:solidFill>
                  <a:srgbClr val="231F20"/>
                </a:solidFill>
                <a:latin typeface="Calibri"/>
                <a:cs typeface="Calibri"/>
              </a:rPr>
              <a:t>Functionality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comes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sheep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goats,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two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species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nearly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identical.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Similar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heifers,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functionality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extremely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ewes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does.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Ideally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females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sound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feet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legs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structurally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up.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sheep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goats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generally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done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distance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livestock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free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 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pen.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gives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ample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opportunity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them as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move. </a:t>
            </a: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walk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around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pen,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take note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where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foot hits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ground. The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rear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need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tracks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ewes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does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show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signs 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soreness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joints.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knee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placement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crucial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ewes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does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well.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endParaRPr sz="1100">
              <a:latin typeface="Calibri"/>
              <a:cs typeface="Calibri"/>
            </a:endParaRPr>
          </a:p>
          <a:p>
            <a:pPr marL="12700" marR="26034">
              <a:lnSpc>
                <a:spcPct val="100000"/>
              </a:lnSpc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approximately twenty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degrees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viewing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leg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straight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down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animal’s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hip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viewing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behind.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knee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straight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square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point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ewe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doe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front,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just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slightly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studied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common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leg structure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flaws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ewes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does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include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sickle-hocked,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cow-hocked,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buck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kneed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weak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pasterns.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Like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heifers,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ewe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doe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needs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big-bodied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spring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turn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rib.</a:t>
            </a:r>
            <a:endParaRPr sz="1100">
              <a:latin typeface="Calibri"/>
              <a:cs typeface="Calibri"/>
            </a:endParaRPr>
          </a:p>
          <a:p>
            <a:pPr marL="12700" marR="31115">
              <a:lnSpc>
                <a:spcPct val="100000"/>
              </a:lnSpc>
            </a:pP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long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bodied,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big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middled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female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likely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easier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time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carrying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multiple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kids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shallow,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thin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made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would.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sheep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goats,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place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emphasis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body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flank,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along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roundness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rib,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characterize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productive,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broody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female.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45" dirty="0"/>
              <a:t>30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3550" y="2776893"/>
            <a:ext cx="2624455" cy="2611755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433705">
              <a:lnSpc>
                <a:spcPct val="100000"/>
              </a:lnSpc>
              <a:spcBef>
                <a:spcPts val="395"/>
              </a:spcBef>
            </a:pP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Eye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Appeal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Feminine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Head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Neck</a:t>
            </a:r>
            <a:endParaRPr sz="1400">
              <a:latin typeface="Calibri"/>
              <a:cs typeface="Calibri"/>
            </a:endParaRPr>
          </a:p>
          <a:p>
            <a:pPr marL="292100" marR="768985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Feminine,</a:t>
            </a:r>
            <a:r>
              <a:rPr sz="14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Functional </a:t>
            </a:r>
            <a:r>
              <a:rPr sz="1400" spc="-30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Bonework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Refined,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Smooth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Level</a:t>
            </a:r>
            <a:r>
              <a:rPr sz="1400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Topline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Clean</a:t>
            </a:r>
            <a:r>
              <a:rPr sz="14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Underline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837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4-H</a:t>
            </a:r>
            <a:r>
              <a:rPr spc="-40" dirty="0"/>
              <a:t> </a:t>
            </a:r>
            <a:r>
              <a:rPr spc="55" dirty="0"/>
              <a:t>LIVESTOCK</a:t>
            </a:r>
            <a:r>
              <a:rPr spc="-40" dirty="0"/>
              <a:t> </a:t>
            </a:r>
            <a:r>
              <a:rPr spc="-90" dirty="0"/>
              <a:t>JUDGING</a:t>
            </a:r>
            <a:r>
              <a:rPr sz="4500" spc="-135" baseline="-2777" dirty="0">
                <a:latin typeface="PMingLiU"/>
                <a:cs typeface="PMingLiU"/>
              </a:rPr>
              <a:t>Lessons</a:t>
            </a:r>
            <a:endParaRPr sz="4500" baseline="-2777">
              <a:latin typeface="PMingLiU"/>
              <a:cs typeface="PMingLiU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4967" y="285647"/>
            <a:ext cx="888240" cy="4778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16300" y="764396"/>
            <a:ext cx="3912235" cy="2012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>
              <a:lnSpc>
                <a:spcPct val="100000"/>
              </a:lnSpc>
              <a:spcBef>
                <a:spcPts val="100"/>
              </a:spcBef>
            </a:pPr>
            <a:r>
              <a:rPr sz="3000" b="1" spc="70" dirty="0">
                <a:solidFill>
                  <a:srgbClr val="231F20"/>
                </a:solidFill>
                <a:latin typeface="Calibri"/>
                <a:cs typeface="Calibri"/>
              </a:rPr>
              <a:t>Effective</a:t>
            </a:r>
            <a:r>
              <a:rPr sz="3000" b="1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000" b="1" spc="105" dirty="0">
                <a:solidFill>
                  <a:srgbClr val="231F20"/>
                </a:solidFill>
                <a:latin typeface="Calibri"/>
                <a:cs typeface="Calibri"/>
              </a:rPr>
              <a:t>Note</a:t>
            </a:r>
            <a:r>
              <a:rPr sz="3000" b="1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000" b="1" spc="90" dirty="0">
                <a:solidFill>
                  <a:srgbClr val="231F20"/>
                </a:solidFill>
                <a:latin typeface="Calibri"/>
                <a:cs typeface="Calibri"/>
              </a:rPr>
              <a:t>Taking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  <a:spcBef>
                <a:spcPts val="1180"/>
              </a:spcBef>
            </a:pPr>
            <a:r>
              <a:rPr sz="1400" b="1" spc="70" dirty="0">
                <a:solidFill>
                  <a:srgbClr val="231F20"/>
                </a:solidFill>
                <a:latin typeface="Calibri"/>
                <a:cs typeface="Calibri"/>
              </a:rPr>
              <a:t>EXPLORE</a:t>
            </a:r>
            <a:r>
              <a:rPr sz="14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7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b="1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60" dirty="0">
                <a:solidFill>
                  <a:srgbClr val="231F20"/>
                </a:solidFill>
                <a:latin typeface="Calibri"/>
                <a:cs typeface="Calibri"/>
              </a:rPr>
              <a:t>CONTENT:</a:t>
            </a:r>
            <a:endParaRPr sz="1400">
              <a:latin typeface="Calibri"/>
              <a:cs typeface="Calibri"/>
            </a:endParaRPr>
          </a:p>
          <a:p>
            <a:pPr marL="12700" marR="175260">
              <a:lnSpc>
                <a:spcPts val="1320"/>
              </a:lnSpc>
              <a:spcBef>
                <a:spcPts val="15"/>
              </a:spcBef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Effective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taking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crucial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comes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comparing,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livestock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contest.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Furthermore,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comes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giving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reasons,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sufficient,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detailed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later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visualize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particular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ts val="1320"/>
              </a:lnSpc>
            </a:pP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outline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organization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student’s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notepad,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well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identification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factors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descriptions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used </a:t>
            </a:r>
            <a:r>
              <a:rPr sz="1100" spc="-2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greatly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benefit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hinder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ability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recall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4025" y="1397671"/>
            <a:ext cx="2743200" cy="2195830"/>
            <a:chOff x="454025" y="1397671"/>
            <a:chExt cx="2743200" cy="21958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400848"/>
              <a:ext cx="2736850" cy="21891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200" y="1400846"/>
              <a:ext cx="2736850" cy="2189480"/>
            </a:xfrm>
            <a:custGeom>
              <a:avLst/>
              <a:gdLst/>
              <a:ahLst/>
              <a:cxnLst/>
              <a:rect l="l" t="t" r="r" b="b"/>
              <a:pathLst>
                <a:path w="2736850" h="2189479">
                  <a:moveTo>
                    <a:pt x="152400" y="0"/>
                  </a:moveTo>
                  <a:lnTo>
                    <a:pt x="64293" y="2381"/>
                  </a:lnTo>
                  <a:lnTo>
                    <a:pt x="19050" y="19050"/>
                  </a:lnTo>
                  <a:lnTo>
                    <a:pt x="2381" y="64293"/>
                  </a:lnTo>
                  <a:lnTo>
                    <a:pt x="0" y="152400"/>
                  </a:lnTo>
                  <a:lnTo>
                    <a:pt x="0" y="2036762"/>
                  </a:lnTo>
                  <a:lnTo>
                    <a:pt x="2381" y="2124868"/>
                  </a:lnTo>
                  <a:lnTo>
                    <a:pt x="19050" y="2170112"/>
                  </a:lnTo>
                  <a:lnTo>
                    <a:pt x="64293" y="2186781"/>
                  </a:lnTo>
                  <a:lnTo>
                    <a:pt x="152400" y="2189162"/>
                  </a:lnTo>
                  <a:lnTo>
                    <a:pt x="2584450" y="2189162"/>
                  </a:lnTo>
                  <a:lnTo>
                    <a:pt x="2672556" y="2186781"/>
                  </a:lnTo>
                  <a:lnTo>
                    <a:pt x="2717800" y="2170112"/>
                  </a:lnTo>
                  <a:lnTo>
                    <a:pt x="2734468" y="2124868"/>
                  </a:lnTo>
                  <a:lnTo>
                    <a:pt x="2736850" y="2036762"/>
                  </a:lnTo>
                  <a:lnTo>
                    <a:pt x="2736850" y="152400"/>
                  </a:lnTo>
                  <a:lnTo>
                    <a:pt x="2734468" y="64293"/>
                  </a:lnTo>
                  <a:lnTo>
                    <a:pt x="2717800" y="19050"/>
                  </a:lnTo>
                  <a:lnTo>
                    <a:pt x="2672556" y="2381"/>
                  </a:lnTo>
                  <a:lnTo>
                    <a:pt x="2584450" y="0"/>
                  </a:lnTo>
                  <a:lnTo>
                    <a:pt x="1524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60375" y="3839105"/>
            <a:ext cx="2730500" cy="4515485"/>
          </a:xfrm>
          <a:custGeom>
            <a:avLst/>
            <a:gdLst/>
            <a:ahLst/>
            <a:cxnLst/>
            <a:rect l="l" t="t" r="r" b="b"/>
            <a:pathLst>
              <a:path w="2730500" h="4515484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4362932"/>
                </a:lnTo>
                <a:lnTo>
                  <a:pt x="2381" y="4451038"/>
                </a:lnTo>
                <a:lnTo>
                  <a:pt x="19050" y="4496282"/>
                </a:lnTo>
                <a:lnTo>
                  <a:pt x="64293" y="4512951"/>
                </a:lnTo>
                <a:lnTo>
                  <a:pt x="152400" y="4515332"/>
                </a:lnTo>
                <a:lnTo>
                  <a:pt x="2578100" y="4515332"/>
                </a:lnTo>
                <a:lnTo>
                  <a:pt x="2666206" y="4512951"/>
                </a:lnTo>
                <a:lnTo>
                  <a:pt x="2711450" y="4496282"/>
                </a:lnTo>
                <a:lnTo>
                  <a:pt x="2728118" y="4451038"/>
                </a:lnTo>
                <a:lnTo>
                  <a:pt x="2730500" y="4362932"/>
                </a:lnTo>
                <a:lnTo>
                  <a:pt x="2730500" y="152400"/>
                </a:lnTo>
                <a:lnTo>
                  <a:pt x="2728118" y="64293"/>
                </a:lnTo>
                <a:lnTo>
                  <a:pt x="2711450" y="19050"/>
                </a:lnTo>
                <a:lnTo>
                  <a:pt x="2666206" y="2381"/>
                </a:lnTo>
                <a:lnTo>
                  <a:pt x="2578100" y="0"/>
                </a:lnTo>
                <a:lnTo>
                  <a:pt x="15240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7656" y="3896569"/>
            <a:ext cx="85090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25" dirty="0">
                <a:solidFill>
                  <a:srgbClr val="231F20"/>
                </a:solidFill>
                <a:latin typeface="Calibri"/>
                <a:cs typeface="Calibri"/>
              </a:rPr>
              <a:t>TIME: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16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20</a:t>
            </a:r>
            <a:r>
              <a:rPr sz="10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minutes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45" dirty="0"/>
              <a:t>31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7656" y="4414729"/>
            <a:ext cx="1687195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MATERIALS</a:t>
            </a:r>
            <a:r>
              <a:rPr sz="1400" b="1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NEEDED: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16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different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hat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styles</a:t>
            </a: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Note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taking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steno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pad</a:t>
            </a: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Pencil</a:t>
            </a: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Stopwatch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timer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7656" y="5451049"/>
            <a:ext cx="2513330" cy="129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OBJECTIVES</a:t>
            </a:r>
            <a:r>
              <a:rPr sz="1100" b="1" spc="4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160"/>
              </a:lnSpc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member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will:</a:t>
            </a:r>
            <a:endParaRPr sz="1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Understand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importance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taking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clear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concise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endParaRPr sz="1000">
              <a:latin typeface="Calibri"/>
              <a:cs typeface="Calibri"/>
            </a:endParaRPr>
          </a:p>
          <a:p>
            <a:pPr marL="241300" marR="29654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Calibri"/>
                <a:cs typeface="Calibri"/>
              </a:rPr>
              <a:t>prepared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organized,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useful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endParaRPr sz="1000">
              <a:latin typeface="Calibri"/>
              <a:cs typeface="Calibri"/>
            </a:endParaRPr>
          </a:p>
          <a:p>
            <a:pPr marL="241300" marR="635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Know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details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include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notes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7656" y="6891229"/>
            <a:ext cx="2478405" cy="110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00"/>
              </a:spcBef>
            </a:pPr>
            <a:r>
              <a:rPr sz="1100" b="1" spc="50" dirty="0">
                <a:solidFill>
                  <a:srgbClr val="231F20"/>
                </a:solidFill>
                <a:latin typeface="Calibri"/>
                <a:cs typeface="Calibri"/>
              </a:rPr>
              <a:t>ACTIVITY</a:t>
            </a:r>
            <a:r>
              <a:rPr sz="11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40" dirty="0">
                <a:solidFill>
                  <a:srgbClr val="231F20"/>
                </a:solidFill>
                <a:latin typeface="Calibri"/>
                <a:cs typeface="Calibri"/>
              </a:rPr>
              <a:t>GUIDELINES: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ts val="119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Line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up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different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endParaRPr sz="1000">
              <a:latin typeface="Calibri"/>
              <a:cs typeface="Calibri"/>
            </a:endParaRPr>
          </a:p>
          <a:p>
            <a:pPr marL="241300" marR="2032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students set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up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steno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pad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described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notetaking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section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below</a:t>
            </a: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timer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minutes</a:t>
            </a:r>
            <a:endParaRPr sz="1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students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0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Calibri"/>
                <a:cs typeface="Calibri"/>
              </a:rPr>
              <a:t>over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“class”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16300" y="2918493"/>
            <a:ext cx="3910329" cy="3545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Basic</a:t>
            </a:r>
            <a:r>
              <a:rPr sz="1100" b="1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Outline: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note-taking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style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implement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primarily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coach,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popular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style 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explained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here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demonstrated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below.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40" dirty="0">
                <a:solidFill>
                  <a:srgbClr val="231F20"/>
                </a:solidFill>
                <a:latin typeface="Calibri"/>
                <a:cs typeface="Calibri"/>
              </a:rPr>
              <a:t>small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notebook,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such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stenographer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spiral,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desirable.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many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veterans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simply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refer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“steno.”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Begin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clean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notebook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for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 </a:t>
            </a: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of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page,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write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the name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number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well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spot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final placing.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Just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below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this, a </a:t>
            </a:r>
            <a:r>
              <a:rPr sz="1100" spc="40" dirty="0">
                <a:solidFill>
                  <a:srgbClr val="231F20"/>
                </a:solidFill>
                <a:latin typeface="Calibri"/>
                <a:cs typeface="Calibri"/>
              </a:rPr>
              <a:t>small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section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vertically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numbered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 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initial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impressions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identifiers.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identifying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characteristics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write down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include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gender,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color/breed,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unique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markings,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any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initial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impression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muscling,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frame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size,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attractiveness.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Upon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placing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class, six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boxes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equal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size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drawn below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primary observations section.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where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comparisons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pair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noted.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advantages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higher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each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pair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included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left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boxes,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respectively.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three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boxes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the right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split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two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sections.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grants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lower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placed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section,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disadvantages,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criticisms,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placed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bottom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half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box.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1242" y="740663"/>
            <a:ext cx="2834639" cy="43799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4500" y="5900609"/>
            <a:ext cx="6823075" cy="1534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Tips</a:t>
            </a:r>
            <a:r>
              <a:rPr sz="11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Note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Taking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Upon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approaching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contest,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maintain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bit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distance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ensure you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get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full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view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begin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jotting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down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big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first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impressions.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Do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focus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a single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forget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look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everything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else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 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animal.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sure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move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around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study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aspects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example,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sheep,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analyze 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rear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view,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 profile,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view.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If 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allows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handling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never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pass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opportunity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so.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Adopt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method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shorthand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speed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note-taking time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ensure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entire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allotted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time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spent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writing.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brief,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rest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time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spent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getting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good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mental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image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Avoid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memorizing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heavily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features,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both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good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bad,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recalled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memory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shown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below: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45" dirty="0"/>
              <a:t>32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70525" y="5230593"/>
            <a:ext cx="54317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Calibri"/>
                <a:cs typeface="Calibri"/>
              </a:rPr>
              <a:t>h</a:t>
            </a:r>
            <a:r>
              <a:rPr sz="1000" u="sng" spc="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Calibri"/>
                <a:cs typeface="Calibri"/>
                <a:hlinkClick r:id="rId4"/>
              </a:rPr>
              <a:t>ttps://w</a:t>
            </a:r>
            <a:r>
              <a:rPr sz="1000" u="sng" spc="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Calibri"/>
                <a:cs typeface="Calibri"/>
              </a:rPr>
              <a:t>ww.s</a:t>
            </a:r>
            <a:r>
              <a:rPr sz="1000" u="sng" spc="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Calibri"/>
                <a:cs typeface="Calibri"/>
                <a:hlinkClick r:id="rId4"/>
              </a:rPr>
              <a:t>tock</a:t>
            </a:r>
            <a:r>
              <a:rPr sz="1000" u="sng" spc="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Calibri"/>
                <a:cs typeface="Calibri"/>
              </a:rPr>
              <a:t>sho</a:t>
            </a:r>
            <a:r>
              <a:rPr sz="1000" u="sng" spc="15" dirty="0">
                <a:solidFill>
                  <a:srgbClr val="365A87"/>
                </a:solidFill>
                <a:uFill>
                  <a:solidFill>
                    <a:srgbClr val="365A87"/>
                  </a:solidFill>
                </a:uFill>
                <a:latin typeface="Calibri"/>
                <a:cs typeface="Calibri"/>
                <a:hlinkClick r:id="rId4"/>
              </a:rPr>
              <a:t>wboutique.com/products/custom-stock-show-striped-judging-notepad-style-1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28650" y="1874532"/>
          <a:ext cx="6508750" cy="6683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6390">
                <a:tc gridSpan="2">
                  <a:txBody>
                    <a:bodyPr/>
                    <a:lstStyle/>
                    <a:p>
                      <a:pPr marL="120650">
                        <a:lnSpc>
                          <a:spcPts val="1630"/>
                        </a:lnSpc>
                        <a:spcBef>
                          <a:spcPts val="565"/>
                        </a:spcBef>
                        <a:tabLst>
                          <a:tab pos="5605780" algn="l"/>
                        </a:tabLst>
                      </a:pP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Class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1: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Market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Hogs	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1-2-3-4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 marL="286385" indent="-166370">
                        <a:lnSpc>
                          <a:spcPts val="1630"/>
                        </a:lnSpc>
                        <a:buAutoNum type="arabicPeriod"/>
                        <a:tabLst>
                          <a:tab pos="287020" algn="l"/>
                          <a:tab pos="2863850" algn="l"/>
                        </a:tabLst>
                      </a:pP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Black-belted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Gilt	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Lean,</a:t>
                      </a:r>
                      <a:r>
                        <a:rPr sz="1400" spc="-2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Heavy</a:t>
                      </a:r>
                      <a:r>
                        <a:rPr sz="1400" spc="-2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Muscled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 marL="286385" indent="-166370">
                        <a:lnSpc>
                          <a:spcPct val="100000"/>
                        </a:lnSpc>
                        <a:spcBef>
                          <a:spcPts val="900"/>
                        </a:spcBef>
                        <a:buAutoNum type="arabicPeriod"/>
                        <a:tabLst>
                          <a:tab pos="287020" algn="l"/>
                          <a:tab pos="2863850" algn="l"/>
                        </a:tabLst>
                      </a:pP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White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2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Barrow,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erect</a:t>
                      </a:r>
                      <a:r>
                        <a:rPr sz="1400" spc="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ears	Large</a:t>
                      </a:r>
                      <a:r>
                        <a:rPr sz="1400" spc="-2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Framed,</a:t>
                      </a:r>
                      <a:r>
                        <a:rPr sz="1400" spc="-2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Big</a:t>
                      </a:r>
                      <a:r>
                        <a:rPr sz="1400" spc="-2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Boned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 marL="286385" indent="-166370">
                        <a:lnSpc>
                          <a:spcPct val="100000"/>
                        </a:lnSpc>
                        <a:spcBef>
                          <a:spcPts val="900"/>
                        </a:spcBef>
                        <a:buAutoNum type="arabicPeriod"/>
                        <a:tabLst>
                          <a:tab pos="287020" algn="l"/>
                          <a:tab pos="2863850" algn="l"/>
                        </a:tabLst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Red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Gilt,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down</a:t>
                      </a:r>
                      <a:r>
                        <a:rPr sz="1400" spc="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ears	Light</a:t>
                      </a:r>
                      <a:r>
                        <a:rPr sz="1400" spc="-2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Muscled,</a:t>
                      </a:r>
                      <a:r>
                        <a:rPr sz="1400" spc="-2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Fat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 marL="286385" indent="-166370">
                        <a:lnSpc>
                          <a:spcPct val="100000"/>
                        </a:lnSpc>
                        <a:spcBef>
                          <a:spcPts val="900"/>
                        </a:spcBef>
                        <a:buAutoNum type="arabicPeriod"/>
                        <a:tabLst>
                          <a:tab pos="287020" algn="l"/>
                          <a:tab pos="2863850" algn="l"/>
                        </a:tabLst>
                      </a:pP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White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2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Barrow,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down</a:t>
                      </a:r>
                      <a:r>
                        <a:rPr sz="1400" spc="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ears	Small</a:t>
                      </a:r>
                      <a:r>
                        <a:rPr sz="1400" spc="-1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Framed, </a:t>
                      </a:r>
                      <a:r>
                        <a:rPr sz="1400" spc="-1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Fat,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Sound</a:t>
                      </a:r>
                      <a:endParaRPr sz="1400">
                        <a:latin typeface="Minion Pro"/>
                        <a:cs typeface="Minion Pro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5105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577215" algn="l"/>
                        </a:tabLst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1/2	</a:t>
                      </a:r>
                      <a:r>
                        <a:rPr sz="1400" spc="-2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leaner,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 marL="577215" marR="1426210">
                        <a:lnSpc>
                          <a:spcPct val="126800"/>
                        </a:lnSpc>
                      </a:pP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tr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im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m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er mid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d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l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e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d  fuller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ham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 marL="57721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wider</a:t>
                      </a:r>
                      <a:r>
                        <a:rPr sz="1400" spc="-3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based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 marL="57721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carcass</a:t>
                      </a:r>
                      <a:r>
                        <a:rPr sz="1400" spc="-1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with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more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%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lean</a:t>
                      </a:r>
                      <a:endParaRPr sz="1400">
                        <a:latin typeface="Minion Pro"/>
                        <a:cs typeface="Minion Pro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28575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84020" algn="r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456565" algn="l"/>
                        </a:tabLst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2/1	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larger</a:t>
                      </a:r>
                      <a:r>
                        <a:rPr sz="1400" spc="-3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framed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 marR="163068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later</a:t>
                      </a:r>
                      <a:r>
                        <a:rPr sz="1400" spc="-3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maturing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83565" marR="1325245" indent="-457200">
                        <a:lnSpc>
                          <a:spcPct val="126800"/>
                        </a:lnSpc>
                        <a:tabLst>
                          <a:tab pos="583565" algn="l"/>
                        </a:tabLst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-	</a:t>
                      </a:r>
                      <a:r>
                        <a:rPr sz="1400" spc="-1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more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excess 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trim 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lacks</a:t>
                      </a:r>
                      <a:r>
                        <a:rPr sz="1400" spc="-2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the</a:t>
                      </a:r>
                      <a:r>
                        <a:rPr sz="1400" spc="-1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cutability</a:t>
                      </a:r>
                      <a:endParaRPr sz="1400">
                        <a:latin typeface="Minion Pro"/>
                        <a:cs typeface="Minion Pro"/>
                      </a:endParaRPr>
                    </a:p>
                  </a:txBody>
                  <a:tcPr marL="0" marR="0" marT="71755" marB="0">
                    <a:lnL w="285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1005">
                <a:tc>
                  <a:txBody>
                    <a:bodyPr/>
                    <a:lstStyle/>
                    <a:p>
                      <a:pPr marL="577215" marR="1574165" indent="-457200">
                        <a:lnSpc>
                          <a:spcPct val="126800"/>
                        </a:lnSpc>
                        <a:spcBef>
                          <a:spcPts val="1275"/>
                        </a:spcBef>
                        <a:tabLst>
                          <a:tab pos="577215" algn="l"/>
                        </a:tabLst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2/4	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bigger outlined </a:t>
                      </a:r>
                      <a:r>
                        <a:rPr sz="1400" spc="-30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p</a:t>
                      </a:r>
                      <a:r>
                        <a:rPr sz="1400" spc="-2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o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u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n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d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s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h</a:t>
                      </a:r>
                      <a:r>
                        <a:rPr sz="1400" spc="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e</a:t>
                      </a:r>
                      <a:r>
                        <a:rPr sz="1400" spc="-3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a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vier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 marL="577215" marR="817880">
                        <a:lnSpc>
                          <a:spcPct val="126800"/>
                        </a:lnSpc>
                      </a:pPr>
                      <a:r>
                        <a:rPr sz="1400" spc="-1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more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production oriented </a:t>
                      </a:r>
                      <a:r>
                        <a:rPr sz="1400" spc="-30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heavier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carcass</a:t>
                      </a:r>
                      <a:endParaRPr sz="1400">
                        <a:latin typeface="Minion Pro"/>
                        <a:cs typeface="Minion Pro"/>
                      </a:endParaRPr>
                    </a:p>
                  </a:txBody>
                  <a:tcPr marL="0" marR="0" marT="1619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285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tabLst>
                          <a:tab pos="583565" algn="l"/>
                        </a:tabLst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4/2	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soundest</a:t>
                      </a:r>
                      <a:r>
                        <a:rPr sz="1400" spc="-3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of</a:t>
                      </a:r>
                      <a:r>
                        <a:rPr sz="1400" spc="-2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4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tabLst>
                          <a:tab pos="583565" algn="l"/>
                        </a:tabLst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-	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early</a:t>
                      </a:r>
                      <a:r>
                        <a:rPr sz="1400" spc="-2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maturing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 marL="58356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1</a:t>
                      </a:r>
                      <a:r>
                        <a:rPr sz="1400" spc="-2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of</a:t>
                      </a:r>
                      <a:r>
                        <a:rPr sz="1400" spc="-1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2</a:t>
                      </a:r>
                      <a:r>
                        <a:rPr sz="1400" spc="-2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fattest</a:t>
                      </a:r>
                      <a:r>
                        <a:rPr sz="1400" spc="-1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pigs</a:t>
                      </a:r>
                      <a:endParaRPr sz="1400">
                        <a:latin typeface="Minion Pro"/>
                        <a:cs typeface="Minion Pro"/>
                      </a:endParaRPr>
                    </a:p>
                  </a:txBody>
                  <a:tcPr marL="0" marR="0" marT="0" marB="0">
                    <a:lnL w="285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875">
                <a:tc>
                  <a:txBody>
                    <a:bodyPr/>
                    <a:lstStyle/>
                    <a:p>
                      <a:pPr marL="577215" marR="1302385" indent="-457200">
                        <a:lnSpc>
                          <a:spcPct val="126800"/>
                        </a:lnSpc>
                        <a:spcBef>
                          <a:spcPts val="1515"/>
                        </a:spcBef>
                        <a:tabLst>
                          <a:tab pos="577215" algn="l"/>
                        </a:tabLst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4/3	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heavier muscled 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structurally</a:t>
                      </a:r>
                      <a:r>
                        <a:rPr sz="1400" spc="-3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correct</a:t>
                      </a:r>
                      <a:endParaRPr sz="1400">
                        <a:latin typeface="Minion Pro"/>
                        <a:cs typeface="Minion Pro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285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tabLst>
                          <a:tab pos="583565" algn="l"/>
                        </a:tabLst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3/4	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larger</a:t>
                      </a:r>
                      <a:r>
                        <a:rPr sz="1400" spc="-3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framed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83565" marR="1497965" indent="-457200">
                        <a:lnSpc>
                          <a:spcPct val="126800"/>
                        </a:lnSpc>
                        <a:tabLst>
                          <a:tab pos="583565" algn="l"/>
                        </a:tabLst>
                      </a:pP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-	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lightest</a:t>
                      </a:r>
                      <a:r>
                        <a:rPr sz="1400" spc="-5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muscled </a:t>
                      </a:r>
                      <a:r>
                        <a:rPr sz="1400" spc="-30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1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of </a:t>
                      </a:r>
                      <a:r>
                        <a:rPr sz="140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2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fattest</a:t>
                      </a:r>
                      <a:endParaRPr sz="1400">
                        <a:latin typeface="Minion Pro"/>
                        <a:cs typeface="Minion Pro"/>
                      </a:endParaRPr>
                    </a:p>
                    <a:p>
                      <a:pPr marL="58356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poorest</a:t>
                      </a:r>
                      <a:r>
                        <a:rPr sz="1400" spc="-25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 </a:t>
                      </a:r>
                      <a:r>
                        <a:rPr sz="1400" spc="-10" dirty="0">
                          <a:solidFill>
                            <a:srgbClr val="231F20"/>
                          </a:solidFill>
                          <a:latin typeface="Minion Pro"/>
                          <a:cs typeface="Minion Pro"/>
                        </a:rPr>
                        <a:t>composition</a:t>
                      </a:r>
                      <a:endParaRPr sz="1400">
                        <a:latin typeface="Minion Pro"/>
                        <a:cs typeface="Minion Pro"/>
                      </a:endParaRPr>
                    </a:p>
                  </a:txBody>
                  <a:tcPr marL="0" marR="0" marT="6350" marB="0">
                    <a:lnL w="2857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614043"/>
            <a:ext cx="6764020" cy="486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60" dirty="0">
                <a:solidFill>
                  <a:srgbClr val="231F20"/>
                </a:solidFill>
                <a:latin typeface="Calibri"/>
                <a:cs typeface="Calibri"/>
              </a:rPr>
              <a:t>DO: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Activity:</a:t>
            </a:r>
            <a:r>
              <a:rPr sz="14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65" dirty="0">
                <a:solidFill>
                  <a:srgbClr val="231F20"/>
                </a:solidFill>
                <a:latin typeface="Calibri"/>
                <a:cs typeface="Calibri"/>
              </a:rPr>
              <a:t>HAT</a:t>
            </a:r>
            <a:r>
              <a:rPr sz="1400" b="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</a:pPr>
            <a:r>
              <a:rPr sz="1400" b="1" spc="35" dirty="0">
                <a:solidFill>
                  <a:srgbClr val="231F20"/>
                </a:solidFill>
                <a:latin typeface="Calibri"/>
                <a:cs typeface="Calibri"/>
              </a:rPr>
              <a:t>Objectives: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29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Teach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Note</a:t>
            </a:r>
            <a:r>
              <a:rPr sz="11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Taking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Promote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Detail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Oriented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Thinking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Increase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Awareness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Differences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231F20"/>
                </a:solidFill>
                <a:latin typeface="Calibri"/>
                <a:cs typeface="Calibri"/>
              </a:rPr>
              <a:t>Among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Similar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Things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Create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Fun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Competitive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Environment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6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Competition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Instant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Results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Calibri"/>
              <a:buChar char="•"/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</a:pPr>
            <a:r>
              <a:rPr sz="1400" b="1" spc="40" dirty="0">
                <a:solidFill>
                  <a:srgbClr val="231F20"/>
                </a:solidFill>
                <a:latin typeface="Calibri"/>
                <a:cs typeface="Calibri"/>
              </a:rPr>
              <a:t>Rules: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29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(or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pictures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hats)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presented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time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given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minutes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positioned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left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right,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1-4,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respectively.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own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sheet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paper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formatted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taking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turned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towards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Moderator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asks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specific,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detailed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Students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allowed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took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only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chosen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various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asked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moderator</a:t>
            </a:r>
            <a:endParaRPr sz="11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Moderator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report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answer.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written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sheet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advance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next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round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questions.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Those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question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asked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eliminated.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231F20"/>
              </a:buClr>
              <a:buFont typeface="Calibri"/>
              <a:buChar char="•"/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Equipment</a:t>
            </a:r>
            <a:r>
              <a:rPr sz="11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20" dirty="0">
                <a:solidFill>
                  <a:srgbClr val="231F20"/>
                </a:solidFill>
                <a:latin typeface="Calibri"/>
                <a:cs typeface="Calibri"/>
              </a:rPr>
              <a:t>Required: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(or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pictures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hats)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Table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Microphone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Sound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System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(Depending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Audience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Size)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3-4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volunteers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check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sheets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eliminate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players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7296784"/>
            <a:ext cx="585914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0" dirty="0">
                <a:solidFill>
                  <a:srgbClr val="231F20"/>
                </a:solidFill>
                <a:latin typeface="Calibri"/>
                <a:cs typeface="Calibri"/>
              </a:rPr>
              <a:t>Sample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Questions: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hats,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231F20"/>
                </a:solidFill>
                <a:latin typeface="Calibri"/>
                <a:cs typeface="Calibri"/>
              </a:rPr>
              <a:t>NOT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ball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cap?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9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1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4,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mesh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back?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4,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curve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bill?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green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color?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4538" y="5639132"/>
            <a:ext cx="6034582" cy="152989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5" dirty="0"/>
              <a:t>34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778634"/>
            <a:ext cx="6811645" cy="29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50"/>
              </a:lnSpc>
              <a:spcBef>
                <a:spcPts val="100"/>
              </a:spcBef>
            </a:pP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REFLECT:</a:t>
            </a:r>
            <a:endParaRPr sz="1400">
              <a:latin typeface="Calibri"/>
              <a:cs typeface="Calibri"/>
            </a:endParaRPr>
          </a:p>
          <a:p>
            <a:pPr marL="241300" marR="5080" indent="-228600">
              <a:lnSpc>
                <a:spcPts val="1320"/>
              </a:lnSpc>
              <a:spcBef>
                <a:spcPts val="15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asked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great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detail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every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contest,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train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brain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attention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every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little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detail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Even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simplest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question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damage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score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if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happen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miss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minor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detail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referring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to.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Calibri"/>
              <a:buChar char="•"/>
            </a:pP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taking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see?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Calibri"/>
              <a:buChar char="•"/>
            </a:pPr>
            <a:endParaRPr sz="1050">
              <a:latin typeface="Calibri"/>
              <a:cs typeface="Calibri"/>
            </a:endParaRPr>
          </a:p>
          <a:p>
            <a:pPr marL="241300" marR="35052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does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taking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detail-oriented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avoid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accidentally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missing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attribute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evaluating?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Calibri"/>
              <a:buChar char="•"/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  <a:spcBef>
                <a:spcPts val="5"/>
              </a:spcBef>
            </a:pP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APPLY:</a:t>
            </a:r>
            <a:endParaRPr sz="1400">
              <a:latin typeface="Calibri"/>
              <a:cs typeface="Calibri"/>
            </a:endParaRPr>
          </a:p>
          <a:p>
            <a:pPr marL="241300" marR="54610" indent="-228600">
              <a:lnSpc>
                <a:spcPts val="1320"/>
              </a:lnSpc>
              <a:spcBef>
                <a:spcPts val="1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Travel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many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producers,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friend’s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facilities, and judging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perfect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taking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skills.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Partake 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simple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activities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such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hat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exercise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train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brain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attention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detail.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231F20"/>
                </a:solidFill>
                <a:latin typeface="Calibri"/>
                <a:cs typeface="Calibri"/>
              </a:rPr>
              <a:t>Ask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County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Extension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Agents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Agricultural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Science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Teachers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tips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tricks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comes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taking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Calibri"/>
              <a:buChar char="•"/>
            </a:pP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Where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else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could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critical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thinking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skills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learned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judging?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5" dirty="0"/>
              <a:t>35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837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4-H</a:t>
            </a:r>
            <a:r>
              <a:rPr spc="-40" dirty="0"/>
              <a:t> </a:t>
            </a:r>
            <a:r>
              <a:rPr spc="55" dirty="0"/>
              <a:t>LIVESTOCK</a:t>
            </a:r>
            <a:r>
              <a:rPr spc="-40" dirty="0"/>
              <a:t> </a:t>
            </a:r>
            <a:r>
              <a:rPr spc="-90" dirty="0"/>
              <a:t>JUDGING</a:t>
            </a:r>
            <a:r>
              <a:rPr sz="4500" spc="-135" baseline="-2777" dirty="0">
                <a:latin typeface="PMingLiU"/>
                <a:cs typeface="PMingLiU"/>
              </a:rPr>
              <a:t>Lessons</a:t>
            </a:r>
            <a:endParaRPr sz="4500" baseline="-2777">
              <a:latin typeface="PMingLiU"/>
              <a:cs typeface="PMingLiU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4967" y="285647"/>
            <a:ext cx="888240" cy="4778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50929" y="690240"/>
            <a:ext cx="46774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8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3000" b="1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000" b="1" spc="2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3000" b="1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000" b="1" spc="14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4025" y="1397671"/>
            <a:ext cx="2743200" cy="2195830"/>
            <a:chOff x="454025" y="1397671"/>
            <a:chExt cx="2743200" cy="21958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400848"/>
              <a:ext cx="2736850" cy="21891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200" y="1400846"/>
              <a:ext cx="2736850" cy="2189480"/>
            </a:xfrm>
            <a:custGeom>
              <a:avLst/>
              <a:gdLst/>
              <a:ahLst/>
              <a:cxnLst/>
              <a:rect l="l" t="t" r="r" b="b"/>
              <a:pathLst>
                <a:path w="2736850" h="2189479">
                  <a:moveTo>
                    <a:pt x="152400" y="0"/>
                  </a:moveTo>
                  <a:lnTo>
                    <a:pt x="64293" y="2381"/>
                  </a:lnTo>
                  <a:lnTo>
                    <a:pt x="19050" y="19050"/>
                  </a:lnTo>
                  <a:lnTo>
                    <a:pt x="2381" y="64293"/>
                  </a:lnTo>
                  <a:lnTo>
                    <a:pt x="0" y="152400"/>
                  </a:lnTo>
                  <a:lnTo>
                    <a:pt x="0" y="2036762"/>
                  </a:lnTo>
                  <a:lnTo>
                    <a:pt x="2381" y="2124868"/>
                  </a:lnTo>
                  <a:lnTo>
                    <a:pt x="19050" y="2170112"/>
                  </a:lnTo>
                  <a:lnTo>
                    <a:pt x="64293" y="2186781"/>
                  </a:lnTo>
                  <a:lnTo>
                    <a:pt x="152400" y="2189162"/>
                  </a:lnTo>
                  <a:lnTo>
                    <a:pt x="2584450" y="2189162"/>
                  </a:lnTo>
                  <a:lnTo>
                    <a:pt x="2672556" y="2186781"/>
                  </a:lnTo>
                  <a:lnTo>
                    <a:pt x="2717800" y="2170112"/>
                  </a:lnTo>
                  <a:lnTo>
                    <a:pt x="2734468" y="2124868"/>
                  </a:lnTo>
                  <a:lnTo>
                    <a:pt x="2736850" y="2036762"/>
                  </a:lnTo>
                  <a:lnTo>
                    <a:pt x="2736850" y="152400"/>
                  </a:lnTo>
                  <a:lnTo>
                    <a:pt x="2734468" y="64293"/>
                  </a:lnTo>
                  <a:lnTo>
                    <a:pt x="2717800" y="19050"/>
                  </a:lnTo>
                  <a:lnTo>
                    <a:pt x="2672556" y="2381"/>
                  </a:lnTo>
                  <a:lnTo>
                    <a:pt x="2584450" y="0"/>
                  </a:lnTo>
                  <a:lnTo>
                    <a:pt x="1524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60375" y="3839105"/>
            <a:ext cx="2730500" cy="3162300"/>
          </a:xfrm>
          <a:custGeom>
            <a:avLst/>
            <a:gdLst/>
            <a:ahLst/>
            <a:cxnLst/>
            <a:rect l="l" t="t" r="r" b="b"/>
            <a:pathLst>
              <a:path w="2730500" h="316230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3009620"/>
                </a:lnTo>
                <a:lnTo>
                  <a:pt x="2381" y="3097726"/>
                </a:lnTo>
                <a:lnTo>
                  <a:pt x="19050" y="3142970"/>
                </a:lnTo>
                <a:lnTo>
                  <a:pt x="64293" y="3159639"/>
                </a:lnTo>
                <a:lnTo>
                  <a:pt x="152400" y="3162020"/>
                </a:lnTo>
                <a:lnTo>
                  <a:pt x="2578100" y="3162020"/>
                </a:lnTo>
                <a:lnTo>
                  <a:pt x="2666206" y="3159639"/>
                </a:lnTo>
                <a:lnTo>
                  <a:pt x="2711450" y="3142970"/>
                </a:lnTo>
                <a:lnTo>
                  <a:pt x="2728118" y="3097726"/>
                </a:lnTo>
                <a:lnTo>
                  <a:pt x="2730500" y="3009620"/>
                </a:lnTo>
                <a:lnTo>
                  <a:pt x="2730500" y="152400"/>
                </a:lnTo>
                <a:lnTo>
                  <a:pt x="2728118" y="64293"/>
                </a:lnTo>
                <a:lnTo>
                  <a:pt x="2711450" y="19050"/>
                </a:lnTo>
                <a:lnTo>
                  <a:pt x="2666206" y="2381"/>
                </a:lnTo>
                <a:lnTo>
                  <a:pt x="2578100" y="0"/>
                </a:lnTo>
                <a:lnTo>
                  <a:pt x="152400" y="0"/>
                </a:lnTo>
                <a:close/>
              </a:path>
            </a:pathLst>
          </a:custGeom>
          <a:ln w="634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7656" y="3896569"/>
            <a:ext cx="85090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25" dirty="0">
                <a:solidFill>
                  <a:srgbClr val="231F20"/>
                </a:solidFill>
                <a:latin typeface="Calibri"/>
                <a:cs typeface="Calibri"/>
              </a:rPr>
              <a:t>TIME: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16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20</a:t>
            </a:r>
            <a:r>
              <a:rPr sz="10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minutes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5" dirty="0"/>
              <a:t>36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7656" y="4414729"/>
            <a:ext cx="2496185" cy="144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MATERIALS</a:t>
            </a:r>
            <a:r>
              <a:rPr sz="14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NEEDED: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16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different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kinds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fruit</a:t>
            </a: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Steno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pencil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notetaking</a:t>
            </a: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Activity</a:t>
            </a:r>
            <a:r>
              <a:rPr sz="10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Guidelines</a:t>
            </a:r>
            <a:endParaRPr sz="1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Give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students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minutes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judge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000" spc="-2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followed </a:t>
            </a:r>
            <a:r>
              <a:rPr sz="1000" spc="-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4 minutes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000" spc="-5" dirty="0">
                <a:solidFill>
                  <a:srgbClr val="231F20"/>
                </a:solidFill>
                <a:latin typeface="Calibri"/>
                <a:cs typeface="Calibri"/>
              </a:rPr>
              <a:t>prepare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set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endParaRPr sz="1000">
              <a:latin typeface="Calibri"/>
              <a:cs typeface="Calibri"/>
            </a:endParaRPr>
          </a:p>
          <a:p>
            <a:pPr marL="241300" marR="27432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40" dirty="0">
                <a:solidFill>
                  <a:srgbClr val="231F20"/>
                </a:solidFill>
                <a:latin typeface="Calibri"/>
                <a:cs typeface="Calibri"/>
              </a:rPr>
              <a:t>Ask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Calibri"/>
                <a:cs typeface="Calibri"/>
              </a:rPr>
              <a:t>five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regarding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different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aspects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fruit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7656" y="5999689"/>
            <a:ext cx="2338070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OBJECTIVES</a:t>
            </a:r>
            <a:r>
              <a:rPr sz="1100" b="1" spc="4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160"/>
              </a:lnSpc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member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learn:</a:t>
            </a:r>
            <a:endParaRPr sz="1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3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Calibri"/>
                <a:cs typeface="Calibri"/>
              </a:rPr>
              <a:t>prepare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present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types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16300" y="1371633"/>
            <a:ext cx="3888740" cy="3583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50"/>
              </a:lnSpc>
              <a:spcBef>
                <a:spcPts val="100"/>
              </a:spcBef>
            </a:pPr>
            <a:r>
              <a:rPr sz="1400" b="1" spc="70" dirty="0">
                <a:solidFill>
                  <a:srgbClr val="231F20"/>
                </a:solidFill>
                <a:latin typeface="Calibri"/>
                <a:cs typeface="Calibri"/>
              </a:rPr>
              <a:t>EXPLORE</a:t>
            </a:r>
            <a:r>
              <a:rPr sz="14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7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b="1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60" dirty="0">
                <a:solidFill>
                  <a:srgbClr val="231F20"/>
                </a:solidFill>
                <a:latin typeface="Calibri"/>
                <a:cs typeface="Calibri"/>
              </a:rPr>
              <a:t>CONTENT: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320"/>
              </a:lnSpc>
              <a:spcBef>
                <a:spcPts val="10"/>
              </a:spcBef>
            </a:pP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most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4-H/FFA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Texas,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either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answer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give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regarding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particular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portion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livestock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extremely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important,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the contestant’s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opportunity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defend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his/her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 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designed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prepare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younger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youth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give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older age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divisions.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Giving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teaches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numerous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skills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including public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speaking,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organization,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effective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communication.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portion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younger </a:t>
            </a:r>
            <a:r>
              <a:rPr sz="1100" spc="50" dirty="0">
                <a:solidFill>
                  <a:srgbClr val="231F20"/>
                </a:solidFill>
                <a:latin typeface="Calibri"/>
                <a:cs typeface="Calibri"/>
              </a:rPr>
              <a:t>4-H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members,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typically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junior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intermediate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age level,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prepares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them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give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upon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reaching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senior age division. These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begin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instill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 terminology,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comparison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techniques, 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thought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process 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youth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learn and build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on.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Questions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related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structure,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muscling,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productivity,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functionality,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identifying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characteristics,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any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other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aspect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example, 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question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regarding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market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could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be: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“Between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 </a:t>
            </a:r>
            <a:r>
              <a:rPr sz="1100" spc="-55" dirty="0">
                <a:solidFill>
                  <a:srgbClr val="231F20"/>
                </a:solidFill>
                <a:latin typeface="Calibri"/>
                <a:cs typeface="Calibri"/>
              </a:rPr>
              <a:t>2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3,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wider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heavier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muscled?”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market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hog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questions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address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anything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erect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versus down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ears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structure,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condition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more.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16300" y="5097812"/>
            <a:ext cx="3665854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Reasons: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Oral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 excellent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way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competitors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experience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describing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another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person 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group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people.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taking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notes,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recommended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broken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down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three pairs: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top, middle, and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bottom.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majority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comparisons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made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pairs.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There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basic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outline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follow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talking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16300" y="6606573"/>
            <a:ext cx="3827779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lay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clear,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concise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image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</a:t>
            </a:r>
            <a:endParaRPr sz="1100">
              <a:latin typeface="Calibri"/>
              <a:cs typeface="Calibri"/>
            </a:endParaRPr>
          </a:p>
          <a:p>
            <a:pPr marL="12700" marR="92075">
              <a:lnSpc>
                <a:spcPct val="100000"/>
              </a:lnSpc>
            </a:pP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begin,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state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name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1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statement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such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as: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“I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placed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lambs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2-1-4-3”.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Then,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briefly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describe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winner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comparison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three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other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 </a:t>
            </a:r>
            <a:r>
              <a:rPr sz="1100" spc="50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example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description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winner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would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be: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“I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started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most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complete,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structurally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correct,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market-ready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wether in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class.”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16300" y="8115332"/>
            <a:ext cx="3856354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there,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pair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comparison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two animals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within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pair.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Starting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pair,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introduce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pair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“I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placed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9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100" spc="-1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because…”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off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pair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comparing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describing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 as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stand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290304"/>
            <a:ext cx="7772400" cy="63500"/>
          </a:xfrm>
          <a:custGeom>
            <a:avLst/>
            <a:gdLst/>
            <a:ahLst/>
            <a:cxnLst/>
            <a:rect l="l" t="t" r="r" b="b"/>
            <a:pathLst>
              <a:path w="7772400" h="63500">
                <a:moveTo>
                  <a:pt x="7772400" y="31750"/>
                </a:moveTo>
                <a:lnTo>
                  <a:pt x="0" y="31750"/>
                </a:lnTo>
                <a:lnTo>
                  <a:pt x="0" y="63500"/>
                </a:lnTo>
                <a:lnTo>
                  <a:pt x="7772400" y="63500"/>
                </a:lnTo>
                <a:lnTo>
                  <a:pt x="7772400" y="31750"/>
                </a:lnTo>
                <a:close/>
              </a:path>
              <a:path w="7772400" h="63500">
                <a:moveTo>
                  <a:pt x="7772400" y="0"/>
                </a:moveTo>
                <a:lnTo>
                  <a:pt x="0" y="0"/>
                </a:lnTo>
                <a:lnTo>
                  <a:pt x="0" y="10604"/>
                </a:lnTo>
                <a:lnTo>
                  <a:pt x="7772400" y="10604"/>
                </a:lnTo>
                <a:lnTo>
                  <a:pt x="7772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779" y="9442197"/>
            <a:ext cx="664025" cy="24266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486400" y="8467344"/>
            <a:ext cx="1828800" cy="627380"/>
            <a:chOff x="5486400" y="8467344"/>
            <a:chExt cx="1828800" cy="6273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400" y="8467344"/>
              <a:ext cx="1828799" cy="5929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2648" y="8890660"/>
              <a:ext cx="1587073" cy="20350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593089" y="8828021"/>
            <a:ext cx="16154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70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600" b="1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b="1" spc="55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1310163"/>
            <a:ext cx="3164205" cy="25400"/>
          </a:xfrm>
          <a:custGeom>
            <a:avLst/>
            <a:gdLst/>
            <a:ahLst/>
            <a:cxnLst/>
            <a:rect l="l" t="t" r="r" b="b"/>
            <a:pathLst>
              <a:path w="3164205" h="25400">
                <a:moveTo>
                  <a:pt x="3163823" y="0"/>
                </a:moveTo>
                <a:lnTo>
                  <a:pt x="0" y="0"/>
                </a:lnTo>
                <a:lnTo>
                  <a:pt x="0" y="25400"/>
                </a:lnTo>
                <a:lnTo>
                  <a:pt x="3163823" y="25400"/>
                </a:lnTo>
                <a:lnTo>
                  <a:pt x="31638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276229" y="1015616"/>
            <a:ext cx="34061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4-H</a:t>
            </a:r>
            <a:r>
              <a:rPr spc="-40" dirty="0"/>
              <a:t> </a:t>
            </a:r>
            <a:r>
              <a:rPr spc="55" dirty="0"/>
              <a:t>LIVESTOCK</a:t>
            </a:r>
            <a:r>
              <a:rPr spc="-40" dirty="0"/>
              <a:t> </a:t>
            </a:r>
            <a:r>
              <a:rPr spc="-90" dirty="0"/>
              <a:t>JUDGING</a:t>
            </a:r>
            <a:r>
              <a:rPr sz="4500" spc="-135" baseline="-1851" dirty="0">
                <a:latin typeface="PMingLiU"/>
                <a:cs typeface="PMingLiU"/>
              </a:rPr>
              <a:t>Lessons</a:t>
            </a:r>
            <a:endParaRPr sz="4500" baseline="-1851">
              <a:latin typeface="PMingLiU"/>
              <a:cs typeface="PMingLiU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44967" y="1143070"/>
            <a:ext cx="879096" cy="47290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55294" y="4838205"/>
            <a:ext cx="1377950" cy="917575"/>
            <a:chOff x="455294" y="4838205"/>
            <a:chExt cx="1377950" cy="91757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8469" y="4841379"/>
              <a:ext cx="1371600" cy="91098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58469" y="4841380"/>
              <a:ext cx="1371600" cy="911225"/>
            </a:xfrm>
            <a:custGeom>
              <a:avLst/>
              <a:gdLst/>
              <a:ahLst/>
              <a:cxnLst/>
              <a:rect l="l" t="t" r="r" b="b"/>
              <a:pathLst>
                <a:path w="1371600" h="911225">
                  <a:moveTo>
                    <a:pt x="152400" y="0"/>
                  </a:moveTo>
                  <a:lnTo>
                    <a:pt x="64293" y="2381"/>
                  </a:lnTo>
                  <a:lnTo>
                    <a:pt x="19050" y="19050"/>
                  </a:lnTo>
                  <a:lnTo>
                    <a:pt x="2381" y="64293"/>
                  </a:lnTo>
                  <a:lnTo>
                    <a:pt x="0" y="152400"/>
                  </a:lnTo>
                  <a:lnTo>
                    <a:pt x="0" y="758583"/>
                  </a:lnTo>
                  <a:lnTo>
                    <a:pt x="2381" y="846689"/>
                  </a:lnTo>
                  <a:lnTo>
                    <a:pt x="19050" y="891933"/>
                  </a:lnTo>
                  <a:lnTo>
                    <a:pt x="64293" y="908602"/>
                  </a:lnTo>
                  <a:lnTo>
                    <a:pt x="152400" y="910983"/>
                  </a:lnTo>
                  <a:lnTo>
                    <a:pt x="1219200" y="910983"/>
                  </a:lnTo>
                  <a:lnTo>
                    <a:pt x="1307306" y="908602"/>
                  </a:lnTo>
                  <a:lnTo>
                    <a:pt x="1352550" y="891933"/>
                  </a:lnTo>
                  <a:lnTo>
                    <a:pt x="1369218" y="846689"/>
                  </a:lnTo>
                  <a:lnTo>
                    <a:pt x="1371600" y="758583"/>
                  </a:lnTo>
                  <a:lnTo>
                    <a:pt x="1371600" y="152400"/>
                  </a:lnTo>
                  <a:lnTo>
                    <a:pt x="1369218" y="64293"/>
                  </a:lnTo>
                  <a:lnTo>
                    <a:pt x="1352550" y="19050"/>
                  </a:lnTo>
                  <a:lnTo>
                    <a:pt x="1307306" y="2381"/>
                  </a:lnTo>
                  <a:lnTo>
                    <a:pt x="1219200" y="0"/>
                  </a:lnTo>
                  <a:lnTo>
                    <a:pt x="152400" y="0"/>
                  </a:lnTo>
                  <a:close/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54025" y="1835376"/>
            <a:ext cx="1377950" cy="922019"/>
            <a:chOff x="454025" y="1835376"/>
            <a:chExt cx="1377950" cy="922019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1838553"/>
              <a:ext cx="1368424" cy="91223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7200" y="1838551"/>
              <a:ext cx="1371600" cy="915669"/>
            </a:xfrm>
            <a:custGeom>
              <a:avLst/>
              <a:gdLst/>
              <a:ahLst/>
              <a:cxnLst/>
              <a:rect l="l" t="t" r="r" b="b"/>
              <a:pathLst>
                <a:path w="1371600" h="915669">
                  <a:moveTo>
                    <a:pt x="152400" y="0"/>
                  </a:moveTo>
                  <a:lnTo>
                    <a:pt x="64293" y="2381"/>
                  </a:lnTo>
                  <a:lnTo>
                    <a:pt x="19050" y="19050"/>
                  </a:lnTo>
                  <a:lnTo>
                    <a:pt x="2381" y="64293"/>
                  </a:lnTo>
                  <a:lnTo>
                    <a:pt x="0" y="152400"/>
                  </a:lnTo>
                  <a:lnTo>
                    <a:pt x="0" y="762901"/>
                  </a:lnTo>
                  <a:lnTo>
                    <a:pt x="2381" y="851007"/>
                  </a:lnTo>
                  <a:lnTo>
                    <a:pt x="19050" y="896251"/>
                  </a:lnTo>
                  <a:lnTo>
                    <a:pt x="64293" y="912920"/>
                  </a:lnTo>
                  <a:lnTo>
                    <a:pt x="152400" y="915301"/>
                  </a:lnTo>
                  <a:lnTo>
                    <a:pt x="1219200" y="915301"/>
                  </a:lnTo>
                  <a:lnTo>
                    <a:pt x="1307306" y="912920"/>
                  </a:lnTo>
                  <a:lnTo>
                    <a:pt x="1352550" y="896251"/>
                  </a:lnTo>
                  <a:lnTo>
                    <a:pt x="1369218" y="851007"/>
                  </a:lnTo>
                  <a:lnTo>
                    <a:pt x="1371600" y="762901"/>
                  </a:lnTo>
                  <a:lnTo>
                    <a:pt x="1371600" y="152400"/>
                  </a:lnTo>
                  <a:lnTo>
                    <a:pt x="1369218" y="64293"/>
                  </a:lnTo>
                  <a:lnTo>
                    <a:pt x="1352550" y="19050"/>
                  </a:lnTo>
                  <a:lnTo>
                    <a:pt x="1307306" y="2381"/>
                  </a:lnTo>
                  <a:lnTo>
                    <a:pt x="1219200" y="0"/>
                  </a:lnTo>
                  <a:lnTo>
                    <a:pt x="1524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54659" y="2836052"/>
            <a:ext cx="1377950" cy="920750"/>
            <a:chOff x="454659" y="2836052"/>
            <a:chExt cx="1377950" cy="920750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834" y="2839224"/>
              <a:ext cx="1371600" cy="90564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57834" y="2839227"/>
              <a:ext cx="1371600" cy="914400"/>
            </a:xfrm>
            <a:custGeom>
              <a:avLst/>
              <a:gdLst/>
              <a:ahLst/>
              <a:cxnLst/>
              <a:rect l="l" t="t" r="r" b="b"/>
              <a:pathLst>
                <a:path w="1371600" h="914400">
                  <a:moveTo>
                    <a:pt x="152400" y="0"/>
                  </a:moveTo>
                  <a:lnTo>
                    <a:pt x="64293" y="2381"/>
                  </a:lnTo>
                  <a:lnTo>
                    <a:pt x="19050" y="19050"/>
                  </a:lnTo>
                  <a:lnTo>
                    <a:pt x="2381" y="64293"/>
                  </a:lnTo>
                  <a:lnTo>
                    <a:pt x="0" y="152400"/>
                  </a:lnTo>
                  <a:lnTo>
                    <a:pt x="0" y="762000"/>
                  </a:lnTo>
                  <a:lnTo>
                    <a:pt x="2381" y="850106"/>
                  </a:lnTo>
                  <a:lnTo>
                    <a:pt x="19050" y="895350"/>
                  </a:lnTo>
                  <a:lnTo>
                    <a:pt x="64293" y="912018"/>
                  </a:lnTo>
                  <a:lnTo>
                    <a:pt x="152400" y="914400"/>
                  </a:lnTo>
                  <a:lnTo>
                    <a:pt x="1219200" y="914400"/>
                  </a:lnTo>
                  <a:lnTo>
                    <a:pt x="1307306" y="912018"/>
                  </a:lnTo>
                  <a:lnTo>
                    <a:pt x="1352550" y="895350"/>
                  </a:lnTo>
                  <a:lnTo>
                    <a:pt x="1369218" y="850106"/>
                  </a:lnTo>
                  <a:lnTo>
                    <a:pt x="1371600" y="762000"/>
                  </a:lnTo>
                  <a:lnTo>
                    <a:pt x="1371600" y="152400"/>
                  </a:lnTo>
                  <a:lnTo>
                    <a:pt x="1369218" y="64293"/>
                  </a:lnTo>
                  <a:lnTo>
                    <a:pt x="1352550" y="19050"/>
                  </a:lnTo>
                  <a:lnTo>
                    <a:pt x="1307306" y="2381"/>
                  </a:lnTo>
                  <a:lnTo>
                    <a:pt x="1219200" y="0"/>
                  </a:lnTo>
                  <a:lnTo>
                    <a:pt x="1524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55930" y="5836270"/>
            <a:ext cx="1377950" cy="922019"/>
            <a:chOff x="455930" y="5836270"/>
            <a:chExt cx="1377950" cy="922019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9105" y="5839447"/>
              <a:ext cx="1371600" cy="91530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9105" y="5839445"/>
              <a:ext cx="1371600" cy="915669"/>
            </a:xfrm>
            <a:custGeom>
              <a:avLst/>
              <a:gdLst/>
              <a:ahLst/>
              <a:cxnLst/>
              <a:rect l="l" t="t" r="r" b="b"/>
              <a:pathLst>
                <a:path w="1371600" h="915670">
                  <a:moveTo>
                    <a:pt x="152400" y="0"/>
                  </a:moveTo>
                  <a:lnTo>
                    <a:pt x="64293" y="2381"/>
                  </a:lnTo>
                  <a:lnTo>
                    <a:pt x="19050" y="19050"/>
                  </a:lnTo>
                  <a:lnTo>
                    <a:pt x="2381" y="64293"/>
                  </a:lnTo>
                  <a:lnTo>
                    <a:pt x="0" y="152400"/>
                  </a:lnTo>
                  <a:lnTo>
                    <a:pt x="0" y="762901"/>
                  </a:lnTo>
                  <a:lnTo>
                    <a:pt x="2381" y="851007"/>
                  </a:lnTo>
                  <a:lnTo>
                    <a:pt x="19050" y="896251"/>
                  </a:lnTo>
                  <a:lnTo>
                    <a:pt x="64293" y="912920"/>
                  </a:lnTo>
                  <a:lnTo>
                    <a:pt x="152400" y="915301"/>
                  </a:lnTo>
                  <a:lnTo>
                    <a:pt x="1219200" y="915301"/>
                  </a:lnTo>
                  <a:lnTo>
                    <a:pt x="1307306" y="912920"/>
                  </a:lnTo>
                  <a:lnTo>
                    <a:pt x="1352550" y="896251"/>
                  </a:lnTo>
                  <a:lnTo>
                    <a:pt x="1369218" y="851007"/>
                  </a:lnTo>
                  <a:lnTo>
                    <a:pt x="1371600" y="762901"/>
                  </a:lnTo>
                  <a:lnTo>
                    <a:pt x="1371600" y="152400"/>
                  </a:lnTo>
                  <a:lnTo>
                    <a:pt x="1369218" y="64293"/>
                  </a:lnTo>
                  <a:lnTo>
                    <a:pt x="1352550" y="19050"/>
                  </a:lnTo>
                  <a:lnTo>
                    <a:pt x="1307306" y="2381"/>
                  </a:lnTo>
                  <a:lnTo>
                    <a:pt x="1219200" y="0"/>
                  </a:lnTo>
                  <a:lnTo>
                    <a:pt x="1524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989835" y="1917740"/>
            <a:ext cx="10604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40" dirty="0">
                <a:solidFill>
                  <a:srgbClr val="231F20"/>
                </a:solidFill>
                <a:latin typeface="PMingLiU"/>
                <a:cs typeface="PMingLiU"/>
              </a:rPr>
              <a:t>Lesson</a:t>
            </a:r>
            <a:r>
              <a:rPr sz="3000" spc="-12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3000" spc="-475" dirty="0">
                <a:solidFill>
                  <a:srgbClr val="231F20"/>
                </a:solidFill>
                <a:latin typeface="PMingLiU"/>
                <a:cs typeface="PMingLiU"/>
              </a:rPr>
              <a:t>1</a:t>
            </a:r>
            <a:endParaRPr sz="3000">
              <a:latin typeface="PMingLiU"/>
              <a:cs typeface="PMingLiU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9835" y="2344459"/>
            <a:ext cx="524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231F20"/>
                </a:solidFill>
                <a:latin typeface="Calibri"/>
                <a:cs typeface="Calibri"/>
              </a:rPr>
              <a:t>Overview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2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4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r>
              <a:rPr sz="1800" spc="40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345" dirty="0">
                <a:solidFill>
                  <a:srgbClr val="231F20"/>
                </a:solidFill>
                <a:latin typeface="Calibri"/>
                <a:cs typeface="Calibri"/>
              </a:rPr>
              <a:t>.............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56565" y="3817711"/>
            <a:ext cx="1377950" cy="958215"/>
            <a:chOff x="456565" y="3817711"/>
            <a:chExt cx="1377950" cy="958215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9740" y="3820884"/>
              <a:ext cx="1369059" cy="95153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59740" y="3820886"/>
              <a:ext cx="1371600" cy="951865"/>
            </a:xfrm>
            <a:custGeom>
              <a:avLst/>
              <a:gdLst/>
              <a:ahLst/>
              <a:cxnLst/>
              <a:rect l="l" t="t" r="r" b="b"/>
              <a:pathLst>
                <a:path w="1371600" h="951864">
                  <a:moveTo>
                    <a:pt x="152400" y="0"/>
                  </a:moveTo>
                  <a:lnTo>
                    <a:pt x="64293" y="2381"/>
                  </a:lnTo>
                  <a:lnTo>
                    <a:pt x="19050" y="19050"/>
                  </a:lnTo>
                  <a:lnTo>
                    <a:pt x="2381" y="64293"/>
                  </a:lnTo>
                  <a:lnTo>
                    <a:pt x="0" y="152400"/>
                  </a:lnTo>
                  <a:lnTo>
                    <a:pt x="0" y="799134"/>
                  </a:lnTo>
                  <a:lnTo>
                    <a:pt x="2381" y="887241"/>
                  </a:lnTo>
                  <a:lnTo>
                    <a:pt x="19050" y="932484"/>
                  </a:lnTo>
                  <a:lnTo>
                    <a:pt x="64293" y="949153"/>
                  </a:lnTo>
                  <a:lnTo>
                    <a:pt x="152400" y="951534"/>
                  </a:lnTo>
                  <a:lnTo>
                    <a:pt x="1219200" y="951534"/>
                  </a:lnTo>
                  <a:lnTo>
                    <a:pt x="1307306" y="949153"/>
                  </a:lnTo>
                  <a:lnTo>
                    <a:pt x="1352550" y="932484"/>
                  </a:lnTo>
                  <a:lnTo>
                    <a:pt x="1369218" y="887241"/>
                  </a:lnTo>
                  <a:lnTo>
                    <a:pt x="1371600" y="799134"/>
                  </a:lnTo>
                  <a:lnTo>
                    <a:pt x="1371600" y="152400"/>
                  </a:lnTo>
                  <a:lnTo>
                    <a:pt x="1369218" y="64293"/>
                  </a:lnTo>
                  <a:lnTo>
                    <a:pt x="1352550" y="19050"/>
                  </a:lnTo>
                  <a:lnTo>
                    <a:pt x="1307306" y="2381"/>
                  </a:lnTo>
                  <a:lnTo>
                    <a:pt x="1219200" y="0"/>
                  </a:lnTo>
                  <a:lnTo>
                    <a:pt x="1524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989835" y="2917964"/>
            <a:ext cx="11639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40" dirty="0">
                <a:solidFill>
                  <a:srgbClr val="231F20"/>
                </a:solidFill>
                <a:latin typeface="PMingLiU"/>
                <a:cs typeface="PMingLiU"/>
              </a:rPr>
              <a:t>Lesson</a:t>
            </a:r>
            <a:r>
              <a:rPr sz="3000" spc="-12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3000" spc="340" dirty="0">
                <a:solidFill>
                  <a:srgbClr val="231F20"/>
                </a:solidFill>
                <a:latin typeface="PMingLiU"/>
                <a:cs typeface="PMingLiU"/>
              </a:rPr>
              <a:t>2</a:t>
            </a:r>
            <a:endParaRPr sz="3000">
              <a:latin typeface="PMingLiU"/>
              <a:cs typeface="PMingLiU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03452" y="9504360"/>
            <a:ext cx="2767965" cy="18161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Texas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r>
              <a:rPr sz="10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Youth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Development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-200" dirty="0">
                <a:solidFill>
                  <a:srgbClr val="231F20"/>
                </a:solidFill>
                <a:latin typeface="Calibri"/>
                <a:cs typeface="Calibri"/>
              </a:rPr>
              <a:t>|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texas4-h.tamu.edu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89835" y="3344684"/>
            <a:ext cx="525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60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Calibri"/>
                <a:cs typeface="Calibri"/>
              </a:rPr>
              <a:t>Evaluation.</a:t>
            </a:r>
            <a:r>
              <a:rPr sz="1800" spc="3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3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3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b="1" spc="110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989835" y="3897015"/>
            <a:ext cx="11550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40" dirty="0">
                <a:solidFill>
                  <a:srgbClr val="231F20"/>
                </a:solidFill>
                <a:latin typeface="PMingLiU"/>
                <a:cs typeface="PMingLiU"/>
              </a:rPr>
              <a:t>Lesson</a:t>
            </a:r>
            <a:r>
              <a:rPr sz="3000" spc="-12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3000" spc="270" dirty="0">
                <a:solidFill>
                  <a:srgbClr val="231F20"/>
                </a:solidFill>
                <a:latin typeface="PMingLiU"/>
                <a:cs typeface="PMingLiU"/>
              </a:rPr>
              <a:t>3</a:t>
            </a:r>
            <a:endParaRPr sz="3000">
              <a:latin typeface="PMingLiU"/>
              <a:cs typeface="PMingLiU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89835" y="4323735"/>
            <a:ext cx="525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60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25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r>
              <a:rPr sz="18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355" dirty="0">
                <a:solidFill>
                  <a:srgbClr val="231F20"/>
                </a:solidFill>
                <a:latin typeface="Calibri"/>
                <a:cs typeface="Calibri"/>
              </a:rPr>
              <a:t>.....................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65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b="1" spc="65" dirty="0">
                <a:solidFill>
                  <a:srgbClr val="231F20"/>
                </a:solidFill>
                <a:latin typeface="Calibri"/>
                <a:cs typeface="Calibri"/>
              </a:rPr>
              <a:t>26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989835" y="4897239"/>
            <a:ext cx="11201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40" dirty="0">
                <a:solidFill>
                  <a:srgbClr val="231F20"/>
                </a:solidFill>
                <a:latin typeface="PMingLiU"/>
                <a:cs typeface="PMingLiU"/>
              </a:rPr>
              <a:t>Lesson</a:t>
            </a:r>
            <a:r>
              <a:rPr sz="3000" spc="-12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3000" spc="-5" dirty="0">
                <a:solidFill>
                  <a:srgbClr val="231F20"/>
                </a:solidFill>
                <a:latin typeface="PMingLiU"/>
                <a:cs typeface="PMingLiU"/>
              </a:rPr>
              <a:t>4</a:t>
            </a:r>
            <a:endParaRPr sz="3000">
              <a:latin typeface="PMingLiU"/>
              <a:cs typeface="PMingLiU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89835" y="5323959"/>
            <a:ext cx="524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231F20"/>
                </a:solidFill>
                <a:latin typeface="Calibri"/>
                <a:cs typeface="Calibri"/>
              </a:rPr>
              <a:t>Effective</a:t>
            </a:r>
            <a:r>
              <a:rPr sz="18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Calibri"/>
                <a:cs typeface="Calibri"/>
              </a:rPr>
              <a:t>Note</a:t>
            </a:r>
            <a:r>
              <a:rPr sz="18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231F20"/>
                </a:solidFill>
                <a:latin typeface="Calibri"/>
                <a:cs typeface="Calibri"/>
              </a:rPr>
              <a:t>Taking</a:t>
            </a:r>
            <a:r>
              <a:rPr sz="18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360" dirty="0">
                <a:solidFill>
                  <a:srgbClr val="231F20"/>
                </a:solidFill>
                <a:latin typeface="Calibri"/>
                <a:cs typeface="Calibri"/>
              </a:rPr>
              <a:t>............................</a:t>
            </a:r>
            <a:r>
              <a:rPr sz="18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b="1" spc="-130" dirty="0">
                <a:solidFill>
                  <a:srgbClr val="231F20"/>
                </a:solidFill>
                <a:latin typeface="Calibri"/>
                <a:cs typeface="Calibri"/>
              </a:rPr>
              <a:t>31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989835" y="5897463"/>
            <a:ext cx="11499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40" dirty="0">
                <a:solidFill>
                  <a:srgbClr val="231F20"/>
                </a:solidFill>
                <a:latin typeface="PMingLiU"/>
                <a:cs typeface="PMingLiU"/>
              </a:rPr>
              <a:t>Lesson</a:t>
            </a:r>
            <a:r>
              <a:rPr sz="3000" spc="-12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3000" spc="229" dirty="0">
                <a:solidFill>
                  <a:srgbClr val="231F20"/>
                </a:solidFill>
                <a:latin typeface="PMingLiU"/>
                <a:cs typeface="PMingLiU"/>
              </a:rPr>
              <a:t>5</a:t>
            </a:r>
            <a:endParaRPr sz="3000">
              <a:latin typeface="PMingLiU"/>
              <a:cs typeface="PMingLiU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989835" y="6324183"/>
            <a:ext cx="525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5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2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Calibri"/>
                <a:cs typeface="Calibri"/>
              </a:rPr>
              <a:t>Que</a:t>
            </a:r>
            <a:r>
              <a:rPr sz="1800" spc="1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1800" spc="35" dirty="0">
                <a:solidFill>
                  <a:srgbClr val="231F20"/>
                </a:solidFill>
                <a:latin typeface="Calibri"/>
                <a:cs typeface="Calibri"/>
              </a:rPr>
              <a:t>tions</a:t>
            </a:r>
            <a:r>
              <a:rPr sz="18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375" dirty="0">
                <a:solidFill>
                  <a:srgbClr val="231F20"/>
                </a:solidFill>
                <a:latin typeface="Calibri"/>
                <a:cs typeface="Calibri"/>
              </a:rPr>
              <a:t>........................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800" spc="-1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Calibri"/>
                <a:cs typeface="Calibri"/>
              </a:rPr>
              <a:t>35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4500" y="7109141"/>
            <a:ext cx="86233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40" dirty="0">
                <a:solidFill>
                  <a:srgbClr val="231F20"/>
                </a:solidFill>
                <a:latin typeface="Calibri"/>
                <a:cs typeface="Calibri"/>
              </a:rPr>
              <a:t>D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eve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by: 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Dottie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Goebel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Billy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Zanolini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ourt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yn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Ran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y 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Charles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Seely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Cory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Trimble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Robert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Scott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16074" y="7276781"/>
            <a:ext cx="103441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Chad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Coburn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Lainey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Bourgeois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Kelley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Ranly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d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chneider 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Micah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Walker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882077"/>
            <a:ext cx="6835775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35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each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there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grants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criticisms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pair.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Grants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aspects of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more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desirable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pair,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criticisms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those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aspects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would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like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change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animal.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example,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bottom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pair,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grant could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“I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grant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3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a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heavy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steer,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I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criticize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him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being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straight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over-conditioned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today,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rounds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out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class.”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25" dirty="0">
                <a:solidFill>
                  <a:srgbClr val="231F20"/>
                </a:solidFill>
                <a:latin typeface="Calibri"/>
                <a:cs typeface="Calibri"/>
              </a:rPr>
              <a:t>Presentation: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requiring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give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reasons,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proper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attire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includes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khaki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pants, a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nice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shirt, a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blazer,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clean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pair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boots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shoes.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Upon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walking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into 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 room,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appropriate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seven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eight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official.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stand with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feet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shoulder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 apart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hands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down 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together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avoid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distraction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person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listening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reasons. Speaking clearly 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confidently,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enunciating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words,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using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proper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sentence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structure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extremely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giving reasons.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memorizing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lead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forgetting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exactly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he/she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wanted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say,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turn causes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freeze up.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situation,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contestant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deep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breath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visualize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his/her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head,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immediately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trigger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talking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points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pair.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into 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room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without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notes,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using only memory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lay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out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order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prevent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long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pauses and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loss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words. 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appropriate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voice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level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depends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size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room.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Maintaining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good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eye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contact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speaking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steady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pace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word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heard,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endParaRPr sz="1100">
              <a:latin typeface="Calibri"/>
              <a:cs typeface="Calibri"/>
            </a:endParaRPr>
          </a:p>
          <a:p>
            <a:pPr marL="12700" marR="139065">
              <a:lnSpc>
                <a:spcPct val="100000"/>
              </a:lnSpc>
            </a:pP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very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important.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same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format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kept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 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good transition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words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pairs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keep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 moving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building.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Beneficial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transition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words include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“I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realize,”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“I agree,”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“moving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to”,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“in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closing.”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appropriate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amount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time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approximately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minute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forty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seconds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performance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classes.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minute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half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appropriate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regular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classes.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6589456"/>
            <a:ext cx="6826250" cy="2288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60" dirty="0">
                <a:solidFill>
                  <a:srgbClr val="231F20"/>
                </a:solidFill>
                <a:latin typeface="Calibri"/>
                <a:cs typeface="Calibri"/>
              </a:rPr>
              <a:t>DO: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</a:pP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Activity:</a:t>
            </a:r>
            <a:r>
              <a:rPr sz="14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Fruit</a:t>
            </a:r>
            <a:r>
              <a:rPr sz="14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320"/>
              </a:lnSpc>
              <a:spcBef>
                <a:spcPts val="15"/>
              </a:spcBef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Fruit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fun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educational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way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talking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sets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well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similar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objects.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embedded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education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immediate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results.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25" dirty="0">
                <a:solidFill>
                  <a:srgbClr val="231F20"/>
                </a:solidFill>
                <a:latin typeface="Calibri"/>
                <a:cs typeface="Calibri"/>
              </a:rPr>
              <a:t>Objectives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Teach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Talking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Sets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Defending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Position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Answering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Promote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Detail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Oriented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Thinking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Increase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Awareness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Differences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231F20"/>
                </a:solidFill>
                <a:latin typeface="Calibri"/>
                <a:cs typeface="Calibri"/>
              </a:rPr>
              <a:t>Among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Similar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Things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Create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Fun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Competitive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Environment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Competition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Instant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Results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3047" y="4407407"/>
            <a:ext cx="2572299" cy="21334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9872" y="4352544"/>
            <a:ext cx="1109990" cy="218828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5" dirty="0"/>
              <a:t>37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717484"/>
            <a:ext cx="6397625" cy="2593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Rules: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types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fruit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(or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pictures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types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fruit)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presented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time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given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minutes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take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fruits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fruits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positioned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left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right,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1-4,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respectively.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own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sheet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paper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formatted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classes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turned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towards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fruits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Moderator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asks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specific,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detailed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fruits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junior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Senior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given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minutes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prepare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Students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allowed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notes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took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prepare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sets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give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short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fruits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Volunteers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give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feedback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advice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sets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Moderator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provides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Group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discusses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whole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50" dirty="0">
                <a:solidFill>
                  <a:srgbClr val="231F20"/>
                </a:solidFill>
                <a:latin typeface="Calibri"/>
                <a:cs typeface="Calibri"/>
              </a:rPr>
              <a:t>Example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note-taking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Calibri"/>
                <a:cs typeface="Calibri"/>
              </a:rPr>
              <a:t>page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4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4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40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400" b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Calibri"/>
                <a:cs typeface="Calibri"/>
              </a:rPr>
              <a:t>classes: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9464" y="3621023"/>
            <a:ext cx="2962656" cy="453338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5" dirty="0"/>
              <a:t>38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776921"/>
            <a:ext cx="412051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Equipment</a:t>
            </a:r>
            <a:r>
              <a:rPr sz="11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20" dirty="0">
                <a:solidFill>
                  <a:srgbClr val="231F20"/>
                </a:solidFill>
                <a:latin typeface="Calibri"/>
                <a:cs typeface="Calibri"/>
              </a:rPr>
              <a:t>Required: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types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fruit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(or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pictures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types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fruit)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Table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fruit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Microphone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Sound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System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(Depending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Audience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Size)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3-4</a:t>
            </a:r>
            <a:r>
              <a:rPr sz="11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volunteers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moderate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listen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sets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4632641"/>
            <a:ext cx="6832600" cy="439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0" dirty="0">
                <a:solidFill>
                  <a:srgbClr val="231F20"/>
                </a:solidFill>
                <a:latin typeface="Calibri"/>
                <a:cs typeface="Calibri"/>
              </a:rPr>
              <a:t>Sample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Questions: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types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fruit,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yellow?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fruits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9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100" spc="-1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2,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made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two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colors?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Calibri"/>
              <a:buChar char="•"/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</a:pP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REFLECT:</a:t>
            </a:r>
            <a:endParaRPr sz="1400">
              <a:latin typeface="Calibri"/>
              <a:cs typeface="Calibri"/>
            </a:endParaRPr>
          </a:p>
          <a:p>
            <a:pPr marL="241300" marR="20320" indent="-228600">
              <a:lnSpc>
                <a:spcPts val="1320"/>
              </a:lnSpc>
              <a:spcBef>
                <a:spcPts val="15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asked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great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detail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every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contest,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train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brain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pay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attention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every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little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detail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Even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simplest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question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damage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score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happen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miss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minor detail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referring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to.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giving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reasons, use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identifying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terminology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completely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confident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placing.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Remember,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defending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position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primary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judges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understand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why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placed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way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did.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Calibri"/>
              <a:buChar char="•"/>
            </a:pP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giving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reasons?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Calibri"/>
              <a:buChar char="•"/>
            </a:pPr>
            <a:endParaRPr sz="1050">
              <a:latin typeface="Calibri"/>
              <a:cs typeface="Calibri"/>
            </a:endParaRPr>
          </a:p>
          <a:p>
            <a:pPr marL="241300" marR="2032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thinking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possible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ask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identify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differentiate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certain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attributes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animal?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Calibri"/>
              <a:buChar char="•"/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  <a:spcBef>
                <a:spcPts val="5"/>
              </a:spcBef>
            </a:pP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APPLY:</a:t>
            </a:r>
            <a:endParaRPr sz="1400">
              <a:latin typeface="Calibri"/>
              <a:cs typeface="Calibri"/>
            </a:endParaRPr>
          </a:p>
          <a:p>
            <a:pPr marL="241300" marR="5080" indent="-228600">
              <a:lnSpc>
                <a:spcPts val="1320"/>
              </a:lnSpc>
              <a:spcBef>
                <a:spcPts val="1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giving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often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possible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comfortable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idea.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Challenge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yourself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think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every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judge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begin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think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every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component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</a:t>
            </a:r>
            <a:endParaRPr sz="1100">
              <a:latin typeface="Calibri"/>
              <a:cs typeface="Calibri"/>
            </a:endParaRPr>
          </a:p>
          <a:p>
            <a:pPr marL="241300" marR="80010">
              <a:lnSpc>
                <a:spcPts val="1320"/>
              </a:lnSpc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Reach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out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older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students,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County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Extension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Agent,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Agricultural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Science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teacher,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friends.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Whether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listen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preparation,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many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individuals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happy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assist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Calibri"/>
              <a:cs typeface="Calibri"/>
            </a:endParaRPr>
          </a:p>
          <a:p>
            <a:pPr marL="241300" marR="4762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Describe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situations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where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might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strategy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such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“reasons”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purchase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decision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need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make.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936" y="2145777"/>
            <a:ext cx="3294137" cy="224706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366098" y="2844352"/>
            <a:ext cx="26739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Calibri"/>
                <a:cs typeface="Calibri"/>
                <a:hlinkClick r:id="rId4"/>
              </a:rPr>
              <a:t>http://mahnwachen-helfen.info/mmp/f/fruit-collage/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5" dirty="0"/>
              <a:t> </a:t>
            </a:r>
            <a:r>
              <a:rPr spc="-5" dirty="0"/>
              <a:t>39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98906" y="4828413"/>
          <a:ext cx="6828790" cy="201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85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INTENTION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ADOPT: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476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result of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participating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Livestock Judging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lessons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activities…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Yes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001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001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Unsure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001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629"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recognize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and select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higher quality animal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class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livestock.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practice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Livestock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Judging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techniques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my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team.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will work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toward becoming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better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Livestock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Judging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competitor.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marL="47625">
                        <a:lnSpc>
                          <a:spcPts val="108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plan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speak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my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County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Extension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Agent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about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potential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practice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47625">
                        <a:lnSpc>
                          <a:spcPts val="118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opportunities.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47625" marR="60960">
                        <a:lnSpc>
                          <a:spcPts val="1130"/>
                        </a:lnSpc>
                        <a:spcBef>
                          <a:spcPts val="9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cooperatively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 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team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make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decision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appropriate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decision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making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method.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can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recognize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change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my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life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identify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strategies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manage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change.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70713" y="2328684"/>
          <a:ext cx="6914515" cy="1968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1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16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28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24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43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86385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b="1" spc="-13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3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35" dirty="0">
                          <a:latin typeface="Arial"/>
                          <a:cs typeface="Arial"/>
                        </a:rPr>
                        <a:t>UNDERSTANDING: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Poor, 2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Average,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3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Good,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4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Excellent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45529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BEFORE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31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47879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AFTER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31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result of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participating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Livestock Judging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lessons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activities…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86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86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329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understand the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different parts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Livestock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Judging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contest.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understand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specific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traits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look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various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livestock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species.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understand how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take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notes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effectively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contest.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629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understand how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prepare and present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set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oral reasons.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04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understand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how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should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present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myself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Livestock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Judging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contest.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74930" marR="335915">
                        <a:lnSpc>
                          <a:spcPts val="113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understand resiliency and working toward a goal, even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when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may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difficult.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8048" y="2907036"/>
            <a:ext cx="122669" cy="12266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3516" y="2907036"/>
            <a:ext cx="122669" cy="12266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38984" y="2907036"/>
            <a:ext cx="122669" cy="12266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4452" y="2907036"/>
            <a:ext cx="122669" cy="1226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6524" y="3135636"/>
            <a:ext cx="122669" cy="1226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1992" y="3135636"/>
            <a:ext cx="122669" cy="1226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37460" y="3135636"/>
            <a:ext cx="122669" cy="1226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2928" y="3135636"/>
            <a:ext cx="122669" cy="1226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4238" y="3364236"/>
            <a:ext cx="122669" cy="1226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9706" y="3364236"/>
            <a:ext cx="122669" cy="1226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35174" y="3364236"/>
            <a:ext cx="122669" cy="1226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0642" y="3364236"/>
            <a:ext cx="122669" cy="12266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5000" y="3592836"/>
            <a:ext cx="122669" cy="1226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0468" y="3592836"/>
            <a:ext cx="122669" cy="12266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35936" y="3592836"/>
            <a:ext cx="122669" cy="1226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1404" y="3592836"/>
            <a:ext cx="122669" cy="12266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2300" y="2907036"/>
            <a:ext cx="122669" cy="12266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3424" y="2907036"/>
            <a:ext cx="122669" cy="1226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67862" y="2907036"/>
            <a:ext cx="122669" cy="12266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8986" y="2907036"/>
            <a:ext cx="122669" cy="12266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2300" y="3135636"/>
            <a:ext cx="122669" cy="12266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67862" y="3135636"/>
            <a:ext cx="122669" cy="12266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3424" y="3135636"/>
            <a:ext cx="122669" cy="12266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8986" y="3135636"/>
            <a:ext cx="122669" cy="12266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2300" y="3364236"/>
            <a:ext cx="122669" cy="12266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67862" y="3364236"/>
            <a:ext cx="122669" cy="12266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3424" y="3364236"/>
            <a:ext cx="122669" cy="12266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8986" y="3364236"/>
            <a:ext cx="122669" cy="12266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2300" y="3592836"/>
            <a:ext cx="122669" cy="12266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67862" y="3592836"/>
            <a:ext cx="122669" cy="12266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3424" y="3592836"/>
            <a:ext cx="122669" cy="12266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8986" y="3592836"/>
            <a:ext cx="122669" cy="12266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5000" y="3821436"/>
            <a:ext cx="122669" cy="12266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0468" y="3821436"/>
            <a:ext cx="122669" cy="12266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35936" y="3821436"/>
            <a:ext cx="122669" cy="12266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1404" y="3821436"/>
            <a:ext cx="122669" cy="12266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2300" y="3821436"/>
            <a:ext cx="122669" cy="12266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67862" y="3821436"/>
            <a:ext cx="122669" cy="122669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3424" y="3821436"/>
            <a:ext cx="122669" cy="12266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8986" y="3821436"/>
            <a:ext cx="122669" cy="122669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319531" y="1233195"/>
            <a:ext cx="695007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50414">
              <a:lnSpc>
                <a:spcPts val="166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4-H Explore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Project Book Evaluation</a:t>
            </a:r>
            <a:endParaRPr sz="1400">
              <a:latin typeface="Arial"/>
              <a:cs typeface="Arial"/>
            </a:endParaRPr>
          </a:p>
          <a:p>
            <a:pPr marL="2753995">
              <a:lnSpc>
                <a:spcPts val="1660"/>
              </a:lnSpc>
            </a:pPr>
            <a:r>
              <a:rPr sz="1400" b="1" spc="-5" dirty="0">
                <a:latin typeface="Arial"/>
                <a:cs typeface="Arial"/>
              </a:rPr>
              <a:t>-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Livestock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Judging</a:t>
            </a:r>
            <a:endParaRPr sz="1400">
              <a:latin typeface="Arial"/>
              <a:cs typeface="Arial"/>
            </a:endParaRPr>
          </a:p>
          <a:p>
            <a:pPr marL="222885" marR="5080" indent="-210820">
              <a:lnSpc>
                <a:spcPct val="96600"/>
              </a:lnSpc>
              <a:spcBef>
                <a:spcPts val="530"/>
              </a:spcBef>
            </a:pPr>
            <a:r>
              <a:rPr sz="1100" spc="-5" dirty="0">
                <a:latin typeface="Arial"/>
                <a:cs typeface="Arial"/>
              </a:rPr>
              <a:t>1.</a:t>
            </a:r>
            <a:r>
              <a:rPr sz="1100" spc="15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Please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read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statement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</a:t>
            </a:r>
            <a:r>
              <a:rPr sz="1100" dirty="0">
                <a:latin typeface="Arial"/>
                <a:cs typeface="Arial"/>
              </a:rPr>
              <a:t> the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left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column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of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-5" dirty="0">
                <a:latin typeface="Arial"/>
                <a:cs typeface="Arial"/>
              </a:rPr>
              <a:t>table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below.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For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each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item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listed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below,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mark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number 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in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left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column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your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level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of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understandg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BEFORE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program;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then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mark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number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in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right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column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your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level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of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understanding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AFTER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 program.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5" name="object 4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21992" y="5279904"/>
            <a:ext cx="122669" cy="12266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36570" y="5279904"/>
            <a:ext cx="122669" cy="12266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94760" y="5279904"/>
            <a:ext cx="122669" cy="122669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348491" y="4574086"/>
            <a:ext cx="44151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2.</a:t>
            </a:r>
            <a:r>
              <a:rPr sz="1100" spc="44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For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each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statement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below,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fill </a:t>
            </a:r>
            <a:r>
              <a:rPr sz="1100" spc="-10" dirty="0">
                <a:latin typeface="Arial"/>
                <a:cs typeface="Arial"/>
              </a:rPr>
              <a:t>in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-5" dirty="0">
                <a:latin typeface="Arial"/>
                <a:cs typeface="Arial"/>
              </a:rPr>
              <a:t>bubble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that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best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describes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you.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9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21992" y="5508504"/>
            <a:ext cx="122669" cy="12266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36570" y="5508504"/>
            <a:ext cx="122669" cy="12266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94760" y="5508504"/>
            <a:ext cx="122669" cy="122669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21992" y="5766060"/>
            <a:ext cx="122669" cy="12266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36570" y="5766060"/>
            <a:ext cx="122669" cy="122669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94760" y="5766060"/>
            <a:ext cx="122669" cy="122669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21992" y="6051048"/>
            <a:ext cx="122669" cy="122669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34284" y="6051048"/>
            <a:ext cx="122669" cy="122669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90950" y="6051048"/>
            <a:ext cx="122669" cy="122669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1992" y="6364992"/>
            <a:ext cx="122669" cy="122669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4760" y="6364992"/>
            <a:ext cx="122669" cy="122669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36570" y="6364992"/>
            <a:ext cx="122669" cy="122669"/>
          </a:xfrm>
          <a:prstGeom prst="rect">
            <a:avLst/>
          </a:prstGeom>
        </p:spPr>
      </p:pic>
      <p:sp>
        <p:nvSpPr>
          <p:cNvPr id="61" name="object 61"/>
          <p:cNvSpPr txBox="1"/>
          <p:nvPr/>
        </p:nvSpPr>
        <p:spPr>
          <a:xfrm>
            <a:off x="2731261" y="9576765"/>
            <a:ext cx="2116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Arial"/>
                <a:cs typeface="Arial"/>
              </a:rPr>
              <a:t>Please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continue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on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the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back.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713732" y="457200"/>
            <a:ext cx="2369185" cy="54038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250"/>
              </a:spcBef>
            </a:pPr>
            <a:r>
              <a:rPr sz="900" b="1" spc="-5" dirty="0">
                <a:latin typeface="Arial"/>
                <a:cs typeface="Arial"/>
              </a:rPr>
              <a:t>MARKING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INSTRUCTIONS</a:t>
            </a:r>
            <a:endParaRPr sz="900">
              <a:latin typeface="Arial"/>
              <a:cs typeface="Arial"/>
            </a:endParaRPr>
          </a:p>
        </p:txBody>
      </p:sp>
      <p:pic>
        <p:nvPicPr>
          <p:cNvPr id="63" name="object 6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91126" y="767990"/>
            <a:ext cx="1984391" cy="113012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43300" y="371093"/>
            <a:ext cx="658672" cy="628650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4850" y="409519"/>
            <a:ext cx="1905000" cy="694745"/>
          </a:xfrm>
          <a:prstGeom prst="rect">
            <a:avLst/>
          </a:prstGeom>
        </p:spPr>
      </p:pic>
      <p:graphicFrame>
        <p:nvGraphicFramePr>
          <p:cNvPr id="66" name="object 66"/>
          <p:cNvGraphicFramePr>
            <a:graphicFrameLocks noGrp="1"/>
          </p:cNvGraphicFramePr>
          <p:nvPr/>
        </p:nvGraphicFramePr>
        <p:xfrm>
          <a:off x="398906" y="7484744"/>
          <a:ext cx="6828790" cy="1383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BEHAVIO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CHANGES: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result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participating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Ag</a:t>
                      </a:r>
                      <a:r>
                        <a:rPr sz="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Product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ID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lessons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activities…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51435" marR="5080" indent="11430">
                        <a:lnSpc>
                          <a:spcPts val="1190"/>
                        </a:lnSpc>
                        <a:spcBef>
                          <a:spcPts val="315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ong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y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Dis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ag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Disagree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001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Agree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001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113664" marR="84455" indent="-79375">
                        <a:lnSpc>
                          <a:spcPts val="1190"/>
                        </a:lnSpc>
                        <a:spcBef>
                          <a:spcPts val="5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ongly 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Agree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am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comfortable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team.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35"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am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willing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listen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am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comfortable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speaking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with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others.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04"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am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confident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my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abilities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leader.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" name="object 67"/>
          <p:cNvSpPr txBox="1"/>
          <p:nvPr/>
        </p:nvSpPr>
        <p:spPr>
          <a:xfrm>
            <a:off x="348491" y="7116872"/>
            <a:ext cx="6716395" cy="3549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22885" marR="5080" indent="-210820">
              <a:lnSpc>
                <a:spcPts val="1270"/>
              </a:lnSpc>
              <a:spcBef>
                <a:spcPts val="185"/>
              </a:spcBef>
            </a:pPr>
            <a:r>
              <a:rPr sz="1100" spc="-5" dirty="0">
                <a:latin typeface="Arial"/>
                <a:cs typeface="Arial"/>
              </a:rPr>
              <a:t>3.</a:t>
            </a:r>
            <a:r>
              <a:rPr sz="1100" spc="1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For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each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statement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below,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fill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in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bubble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that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best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describes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your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level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of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agreement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with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-5" dirty="0">
                <a:latin typeface="Arial"/>
                <a:cs typeface="Arial"/>
              </a:rPr>
              <a:t>following </a:t>
            </a:r>
            <a:r>
              <a:rPr sz="1100" dirty="0">
                <a:latin typeface="Arial"/>
                <a:cs typeface="Arial"/>
              </a:rPr>
              <a:t> statements.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68" name="object 6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36242" y="7965192"/>
            <a:ext cx="104381" cy="104381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88514" y="7965192"/>
            <a:ext cx="104381" cy="104381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39262" y="7965192"/>
            <a:ext cx="104381" cy="104381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891534" y="7965192"/>
            <a:ext cx="104381" cy="104381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36242" y="8193792"/>
            <a:ext cx="104381" cy="104381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88514" y="8193792"/>
            <a:ext cx="104381" cy="104381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39262" y="8193792"/>
            <a:ext cx="104381" cy="104381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891534" y="8193792"/>
            <a:ext cx="104381" cy="104381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36242" y="8450586"/>
            <a:ext cx="104381" cy="104381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88514" y="8450586"/>
            <a:ext cx="104381" cy="104381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39262" y="8450586"/>
            <a:ext cx="104381" cy="104381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891534" y="8450586"/>
            <a:ext cx="104381" cy="104381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36242" y="8707380"/>
            <a:ext cx="104381" cy="104381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88514" y="8707380"/>
            <a:ext cx="104381" cy="104381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39262" y="8707380"/>
            <a:ext cx="104381" cy="104381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891534" y="8707380"/>
            <a:ext cx="104381" cy="104381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8048" y="4107948"/>
            <a:ext cx="122669" cy="122669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23516" y="4107948"/>
            <a:ext cx="122669" cy="122669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38984" y="4107948"/>
            <a:ext cx="122669" cy="122669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54452" y="4107948"/>
            <a:ext cx="122669" cy="122669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65348" y="4107948"/>
            <a:ext cx="122669" cy="122669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70910" y="4107948"/>
            <a:ext cx="122669" cy="122669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76472" y="4107948"/>
            <a:ext cx="122669" cy="122669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81272" y="4107948"/>
            <a:ext cx="122669" cy="122669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1992" y="6650742"/>
            <a:ext cx="122669" cy="122669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36570" y="6650742"/>
            <a:ext cx="122669" cy="122669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4760" y="6650742"/>
            <a:ext cx="122669" cy="122669"/>
          </a:xfrm>
          <a:prstGeom prst="rect">
            <a:avLst/>
          </a:prstGeom>
        </p:spPr>
      </p:pic>
      <p:grpSp>
        <p:nvGrpSpPr>
          <p:cNvPr id="95" name="object 95"/>
          <p:cNvGrpSpPr/>
          <p:nvPr/>
        </p:nvGrpSpPr>
        <p:grpSpPr>
          <a:xfrm>
            <a:off x="319659" y="319659"/>
            <a:ext cx="228600" cy="228600"/>
            <a:chOff x="319659" y="319659"/>
            <a:chExt cx="228600" cy="228600"/>
          </a:xfrm>
        </p:grpSpPr>
        <p:sp>
          <p:nvSpPr>
            <p:cNvPr id="96" name="object 96"/>
            <p:cNvSpPr/>
            <p:nvPr/>
          </p:nvSpPr>
          <p:spPr>
            <a:xfrm>
              <a:off x="320802" y="320802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076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227076" y="227075"/>
                  </a:lnTo>
                  <a:lnTo>
                    <a:pt x="2270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320040" y="320040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5">
                  <a:moveTo>
                    <a:pt x="227838" y="0"/>
                  </a:moveTo>
                  <a:lnTo>
                    <a:pt x="0" y="0"/>
                  </a:lnTo>
                  <a:lnTo>
                    <a:pt x="0" y="227838"/>
                  </a:lnTo>
                  <a:lnTo>
                    <a:pt x="227838" y="227838"/>
                  </a:lnTo>
                  <a:lnTo>
                    <a:pt x="22783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8" name="object 98"/>
          <p:cNvGrpSpPr/>
          <p:nvPr/>
        </p:nvGrpSpPr>
        <p:grpSpPr>
          <a:xfrm>
            <a:off x="7223379" y="319659"/>
            <a:ext cx="228600" cy="228600"/>
            <a:chOff x="7223379" y="319659"/>
            <a:chExt cx="228600" cy="228600"/>
          </a:xfrm>
        </p:grpSpPr>
        <p:sp>
          <p:nvSpPr>
            <p:cNvPr id="99" name="object 99"/>
            <p:cNvSpPr/>
            <p:nvPr/>
          </p:nvSpPr>
          <p:spPr>
            <a:xfrm>
              <a:off x="7224522" y="320802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075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227075" y="227075"/>
                  </a:lnTo>
                  <a:lnTo>
                    <a:pt x="2270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223760" y="320040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5">
                  <a:moveTo>
                    <a:pt x="227838" y="0"/>
                  </a:moveTo>
                  <a:lnTo>
                    <a:pt x="0" y="0"/>
                  </a:lnTo>
                  <a:lnTo>
                    <a:pt x="0" y="227838"/>
                  </a:lnTo>
                  <a:lnTo>
                    <a:pt x="227838" y="227838"/>
                  </a:lnTo>
                  <a:lnTo>
                    <a:pt x="22783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1" name="object 101"/>
          <p:cNvGrpSpPr/>
          <p:nvPr/>
        </p:nvGrpSpPr>
        <p:grpSpPr>
          <a:xfrm>
            <a:off x="319659" y="9509379"/>
            <a:ext cx="228600" cy="228600"/>
            <a:chOff x="319659" y="9509379"/>
            <a:chExt cx="228600" cy="228600"/>
          </a:xfrm>
        </p:grpSpPr>
        <p:sp>
          <p:nvSpPr>
            <p:cNvPr id="102" name="object 102"/>
            <p:cNvSpPr/>
            <p:nvPr/>
          </p:nvSpPr>
          <p:spPr>
            <a:xfrm>
              <a:off x="320802" y="9510522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076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227076" y="227075"/>
                  </a:lnTo>
                  <a:lnTo>
                    <a:pt x="2270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20040" y="9509760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5">
                  <a:moveTo>
                    <a:pt x="227838" y="0"/>
                  </a:moveTo>
                  <a:lnTo>
                    <a:pt x="0" y="0"/>
                  </a:lnTo>
                  <a:lnTo>
                    <a:pt x="0" y="227838"/>
                  </a:lnTo>
                  <a:lnTo>
                    <a:pt x="227838" y="227838"/>
                  </a:lnTo>
                  <a:lnTo>
                    <a:pt x="22783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4" name="object 104"/>
          <p:cNvGrpSpPr/>
          <p:nvPr/>
        </p:nvGrpSpPr>
        <p:grpSpPr>
          <a:xfrm>
            <a:off x="7223379" y="9509379"/>
            <a:ext cx="228600" cy="228600"/>
            <a:chOff x="7223379" y="9509379"/>
            <a:chExt cx="228600" cy="228600"/>
          </a:xfrm>
        </p:grpSpPr>
        <p:sp>
          <p:nvSpPr>
            <p:cNvPr id="105" name="object 105"/>
            <p:cNvSpPr/>
            <p:nvPr/>
          </p:nvSpPr>
          <p:spPr>
            <a:xfrm>
              <a:off x="7224522" y="9510522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075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227075" y="227075"/>
                  </a:lnTo>
                  <a:lnTo>
                    <a:pt x="2270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223760" y="9509760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5">
                  <a:moveTo>
                    <a:pt x="227838" y="0"/>
                  </a:moveTo>
                  <a:lnTo>
                    <a:pt x="0" y="0"/>
                  </a:lnTo>
                  <a:lnTo>
                    <a:pt x="0" y="227838"/>
                  </a:lnTo>
                  <a:lnTo>
                    <a:pt x="227838" y="227838"/>
                  </a:lnTo>
                  <a:lnTo>
                    <a:pt x="22783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7" name="object 107"/>
          <p:cNvGrpSpPr/>
          <p:nvPr/>
        </p:nvGrpSpPr>
        <p:grpSpPr>
          <a:xfrm>
            <a:off x="6427476" y="9444996"/>
            <a:ext cx="584835" cy="310515"/>
            <a:chOff x="6427476" y="9444996"/>
            <a:chExt cx="584835" cy="310515"/>
          </a:xfrm>
        </p:grpSpPr>
        <p:sp>
          <p:nvSpPr>
            <p:cNvPr id="108" name="object 108"/>
            <p:cNvSpPr/>
            <p:nvPr/>
          </p:nvSpPr>
          <p:spPr>
            <a:xfrm>
              <a:off x="6436613" y="9454134"/>
              <a:ext cx="566420" cy="292100"/>
            </a:xfrm>
            <a:custGeom>
              <a:avLst/>
              <a:gdLst/>
              <a:ahLst/>
              <a:cxnLst/>
              <a:rect l="l" t="t" r="r" b="b"/>
              <a:pathLst>
                <a:path w="566420" h="292100">
                  <a:moveTo>
                    <a:pt x="566165" y="0"/>
                  </a:moveTo>
                  <a:lnTo>
                    <a:pt x="0" y="0"/>
                  </a:lnTo>
                  <a:lnTo>
                    <a:pt x="0" y="291846"/>
                  </a:lnTo>
                  <a:lnTo>
                    <a:pt x="566165" y="291846"/>
                  </a:lnTo>
                  <a:lnTo>
                    <a:pt x="566165" y="0"/>
                  </a:lnTo>
                  <a:close/>
                </a:path>
              </a:pathLst>
            </a:custGeom>
            <a:ln w="182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446519" y="946404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67055" y="67055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445757" y="946327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7" y="0"/>
                  </a:moveTo>
                  <a:lnTo>
                    <a:pt x="0" y="0"/>
                  </a:lnTo>
                  <a:lnTo>
                    <a:pt x="0" y="67818"/>
                  </a:lnTo>
                  <a:lnTo>
                    <a:pt x="67817" y="67818"/>
                  </a:lnTo>
                  <a:lnTo>
                    <a:pt x="6781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446519" y="953262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67055" y="67055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445757" y="953185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7" y="0"/>
                  </a:moveTo>
                  <a:lnTo>
                    <a:pt x="0" y="0"/>
                  </a:lnTo>
                  <a:lnTo>
                    <a:pt x="0" y="67818"/>
                  </a:lnTo>
                  <a:lnTo>
                    <a:pt x="67817" y="67818"/>
                  </a:lnTo>
                  <a:lnTo>
                    <a:pt x="6781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515099" y="953262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67055" y="67055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514337" y="953185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8"/>
                  </a:lnTo>
                  <a:lnTo>
                    <a:pt x="67818" y="67818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857999" y="953262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67055" y="67055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857237" y="953185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8"/>
                  </a:lnTo>
                  <a:lnTo>
                    <a:pt x="67818" y="67818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446519" y="960120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445757" y="960043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7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7" y="67817"/>
                  </a:lnTo>
                  <a:lnTo>
                    <a:pt x="6781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515099" y="960120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514337" y="960043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8" y="67817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789419" y="960120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788657" y="960043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8" y="67817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926579" y="960120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925817" y="960043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8" y="67817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652259" y="96697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651497" y="966901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8" y="67817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720839" y="96697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720077" y="966901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8" y="67817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" name="object 129"/>
          <p:cNvSpPr txBox="1"/>
          <p:nvPr/>
        </p:nvSpPr>
        <p:spPr>
          <a:xfrm>
            <a:off x="6676897" y="9282938"/>
            <a:ext cx="330835" cy="1574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50" spc="5" dirty="0">
                <a:latin typeface="Arial"/>
                <a:cs typeface="Arial"/>
              </a:rPr>
              <a:t>41795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2187" y="1342644"/>
            <a:ext cx="6313170" cy="1398270"/>
          </a:xfrm>
          <a:custGeom>
            <a:avLst/>
            <a:gdLst/>
            <a:ahLst/>
            <a:cxnLst/>
            <a:rect l="l" t="t" r="r" b="b"/>
            <a:pathLst>
              <a:path w="6313170" h="1398270">
                <a:moveTo>
                  <a:pt x="6313170" y="0"/>
                </a:moveTo>
                <a:lnTo>
                  <a:pt x="0" y="0"/>
                </a:lnTo>
                <a:lnTo>
                  <a:pt x="0" y="1398270"/>
                </a:lnTo>
                <a:lnTo>
                  <a:pt x="6313170" y="1398270"/>
                </a:lnTo>
                <a:lnTo>
                  <a:pt x="6313170" y="0"/>
                </a:lnTo>
                <a:close/>
              </a:path>
            </a:pathLst>
          </a:custGeom>
          <a:ln w="137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19176" y="1058977"/>
            <a:ext cx="51758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3.</a:t>
            </a:r>
            <a:r>
              <a:rPr sz="1100" spc="4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What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is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most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significant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thing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you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learned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Livestock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Judging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lessons?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6864" y="9576765"/>
            <a:ext cx="8388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Arial"/>
                <a:cs typeface="Arial"/>
              </a:rPr>
              <a:t>Thank</a:t>
            </a:r>
            <a:r>
              <a:rPr sz="1200" b="1" i="1" spc="-6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you!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2187" y="3429000"/>
            <a:ext cx="6342380" cy="2998470"/>
          </a:xfrm>
          <a:custGeom>
            <a:avLst/>
            <a:gdLst/>
            <a:ahLst/>
            <a:cxnLst/>
            <a:rect l="l" t="t" r="r" b="b"/>
            <a:pathLst>
              <a:path w="6342380" h="2998470">
                <a:moveTo>
                  <a:pt x="6342126" y="0"/>
                </a:moveTo>
                <a:lnTo>
                  <a:pt x="0" y="0"/>
                </a:lnTo>
                <a:lnTo>
                  <a:pt x="0" y="2998470"/>
                </a:lnTo>
                <a:lnTo>
                  <a:pt x="6342126" y="2998470"/>
                </a:lnTo>
                <a:lnTo>
                  <a:pt x="6342126" y="0"/>
                </a:lnTo>
                <a:close/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8388" y="3491434"/>
            <a:ext cx="59880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Gender: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50042" y="3562356"/>
            <a:ext cx="1864995" cy="2754630"/>
            <a:chOff x="1050042" y="3562356"/>
            <a:chExt cx="1864995" cy="275463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7292" y="3562356"/>
              <a:ext cx="122669" cy="1226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1974" y="3562356"/>
              <a:ext cx="122669" cy="1226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804" y="5852928"/>
              <a:ext cx="122669" cy="1226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0042" y="6023616"/>
              <a:ext cx="122669" cy="1226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0042" y="6194304"/>
              <a:ext cx="122669" cy="12266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069592" y="3508960"/>
            <a:ext cx="5219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Female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54273" y="3508960"/>
            <a:ext cx="3441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Male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8388" y="5535541"/>
            <a:ext cx="2404745" cy="81597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20"/>
              </a:spcBef>
            </a:pPr>
            <a:r>
              <a:rPr sz="1200" b="1" spc="-5" dirty="0">
                <a:latin typeface="Arial"/>
                <a:cs typeface="Arial"/>
              </a:rPr>
              <a:t>Most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-5" dirty="0">
                <a:latin typeface="Arial"/>
                <a:cs typeface="Arial"/>
              </a:rPr>
              <a:t> 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time,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you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live</a:t>
            </a:r>
            <a:r>
              <a:rPr sz="1200" b="1" dirty="0">
                <a:latin typeface="Arial"/>
                <a:cs typeface="Arial"/>
              </a:rPr>
              <a:t> . .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394335">
              <a:lnSpc>
                <a:spcPts val="1390"/>
              </a:lnSpc>
              <a:spcBef>
                <a:spcPts val="325"/>
              </a:spcBef>
            </a:pPr>
            <a:r>
              <a:rPr sz="1200" spc="-5" dirty="0">
                <a:latin typeface="Arial"/>
                <a:cs typeface="Arial"/>
              </a:rPr>
              <a:t>Farm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or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ranch</a:t>
            </a:r>
            <a:endParaRPr sz="1200">
              <a:latin typeface="Arial"/>
              <a:cs typeface="Arial"/>
            </a:endParaRPr>
          </a:p>
          <a:p>
            <a:pPr marL="393700">
              <a:lnSpc>
                <a:spcPts val="1345"/>
              </a:lnSpc>
            </a:pPr>
            <a:r>
              <a:rPr sz="1200" spc="-5" dirty="0">
                <a:latin typeface="Arial"/>
                <a:cs typeface="Arial"/>
              </a:rPr>
              <a:t>Town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less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than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10,000</a:t>
            </a:r>
            <a:endParaRPr sz="1200">
              <a:latin typeface="Arial"/>
              <a:cs typeface="Arial"/>
            </a:endParaRPr>
          </a:p>
          <a:p>
            <a:pPr marL="393700">
              <a:lnSpc>
                <a:spcPts val="1395"/>
              </a:lnSpc>
            </a:pPr>
            <a:r>
              <a:rPr sz="1200" spc="-5" dirty="0">
                <a:latin typeface="Arial"/>
                <a:cs typeface="Arial"/>
              </a:rPr>
              <a:t>City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between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10,000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- </a:t>
            </a:r>
            <a:r>
              <a:rPr sz="1200" spc="-5" dirty="0">
                <a:latin typeface="Arial"/>
                <a:cs typeface="Arial"/>
              </a:rPr>
              <a:t>50,000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593348" y="3909828"/>
            <a:ext cx="3865879" cy="2235835"/>
            <a:chOff x="1593348" y="3909828"/>
            <a:chExt cx="3865879" cy="223583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2836" y="5851404"/>
              <a:ext cx="122669" cy="12266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2836" y="6022854"/>
              <a:ext cx="122669" cy="12266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2736" y="3910590"/>
              <a:ext cx="122669" cy="12266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2736" y="4109472"/>
              <a:ext cx="122669" cy="12266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2736" y="4309878"/>
              <a:ext cx="122669" cy="1226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6292" y="3909828"/>
              <a:ext cx="122669" cy="12266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6292" y="4109472"/>
              <a:ext cx="122669" cy="12266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3348" y="4994916"/>
              <a:ext cx="122669" cy="12266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3348" y="5224278"/>
              <a:ext cx="122669" cy="12266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5610" y="5004822"/>
              <a:ext cx="122669" cy="12266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5610" y="5235708"/>
              <a:ext cx="122669" cy="12266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9960" y="4994916"/>
              <a:ext cx="122669" cy="12266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4532" y="5233422"/>
              <a:ext cx="122669" cy="12266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9926" y="4994916"/>
              <a:ext cx="122669" cy="12266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65354" y="5215896"/>
              <a:ext cx="122669" cy="12266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8660" y="4994916"/>
              <a:ext cx="122669" cy="12266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8660" y="5224278"/>
              <a:ext cx="122669" cy="12266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2736" y="4680210"/>
              <a:ext cx="122669" cy="12266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6468" y="4680210"/>
              <a:ext cx="122669" cy="122669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3755135" y="5799532"/>
            <a:ext cx="3234690" cy="379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39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Suburb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of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city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between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50,000</a:t>
            </a:r>
            <a:endParaRPr sz="1200">
              <a:latin typeface="Arial"/>
              <a:cs typeface="Arial"/>
            </a:endParaRPr>
          </a:p>
          <a:p>
            <a:pPr>
              <a:lnSpc>
                <a:spcPts val="1390"/>
              </a:lnSpc>
            </a:pPr>
            <a:r>
              <a:rPr sz="1200" spc="-5" dirty="0">
                <a:latin typeface="Arial"/>
                <a:cs typeface="Arial"/>
              </a:rPr>
              <a:t>Central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city/urban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center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with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more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than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50,000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72994" y="3144572"/>
            <a:ext cx="1815464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Please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tell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us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about yourself.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55035" y="3841556"/>
            <a:ext cx="1179195" cy="625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9400"/>
              </a:lnSpc>
              <a:spcBef>
                <a:spcPts val="95"/>
              </a:spcBef>
            </a:pPr>
            <a:r>
              <a:rPr sz="1200" spc="-5" dirty="0">
                <a:latin typeface="Arial"/>
                <a:cs typeface="Arial"/>
              </a:rPr>
              <a:t>African American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Asian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American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Native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American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98591" y="3840032"/>
            <a:ext cx="406400" cy="426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96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White  Other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18381" y="3833584"/>
            <a:ext cx="171703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consider </a:t>
            </a:r>
            <a:r>
              <a:rPr sz="1200" b="1" spc="-10" dirty="0">
                <a:latin typeface="Arial"/>
                <a:cs typeface="Arial"/>
              </a:rPr>
              <a:t>myself</a:t>
            </a:r>
            <a:r>
              <a:rPr sz="1200" b="1" spc="-5" dirty="0">
                <a:latin typeface="Arial"/>
                <a:cs typeface="Arial"/>
              </a:rPr>
              <a:t> to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be: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657344" y="342900"/>
            <a:ext cx="2369185" cy="54038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250"/>
              </a:spcBef>
            </a:pPr>
            <a:r>
              <a:rPr sz="900" b="1" spc="-5" dirty="0">
                <a:latin typeface="Arial"/>
                <a:cs typeface="Arial"/>
              </a:rPr>
              <a:t>MARKING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INSTRUCTIONS</a:t>
            </a:r>
            <a:endParaRPr sz="900">
              <a:latin typeface="Arial"/>
              <a:cs typeface="Aria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34686" y="653690"/>
            <a:ext cx="1983692" cy="113012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789431" y="4949140"/>
            <a:ext cx="5048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Gra</a:t>
            </a:r>
            <a:r>
              <a:rPr sz="1200" b="1" dirty="0">
                <a:latin typeface="Arial"/>
                <a:cs typeface="Arial"/>
              </a:rPr>
              <a:t>d</a:t>
            </a:r>
            <a:r>
              <a:rPr sz="1200" b="1" spc="-5" dirty="0">
                <a:latin typeface="Arial"/>
                <a:cs typeface="Arial"/>
              </a:rPr>
              <a:t>e: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755648" y="4895402"/>
            <a:ext cx="233679" cy="48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258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3rd  4th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89402" y="4576557"/>
            <a:ext cx="171703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consider</a:t>
            </a:r>
            <a:r>
              <a:rPr sz="1200" b="1" spc="-10" dirty="0">
                <a:latin typeface="Arial"/>
                <a:cs typeface="Arial"/>
              </a:rPr>
              <a:t> myself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to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be: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955035" y="4628338"/>
            <a:ext cx="5981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Hispanic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302510" y="4628338"/>
            <a:ext cx="2523490" cy="763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Non-Hispanic</a:t>
            </a:r>
            <a:endParaRPr sz="1200">
              <a:latin typeface="Arial"/>
              <a:cs typeface="Arial"/>
            </a:endParaRPr>
          </a:p>
          <a:p>
            <a:pPr marL="25400" marR="649605">
              <a:lnSpc>
                <a:spcPct val="125800"/>
              </a:lnSpc>
              <a:spcBef>
                <a:spcPts val="745"/>
              </a:spcBef>
              <a:tabLst>
                <a:tab pos="539115" algn="l"/>
                <a:tab pos="1024890" algn="l"/>
                <a:tab pos="1567815" algn="l"/>
              </a:tabLst>
            </a:pPr>
            <a:r>
              <a:rPr sz="1200" dirty="0">
                <a:latin typeface="Arial"/>
                <a:cs typeface="Arial"/>
              </a:rPr>
              <a:t>5th	</a:t>
            </a:r>
            <a:r>
              <a:rPr sz="1800" baseline="4629" dirty="0">
                <a:latin typeface="Arial"/>
                <a:cs typeface="Arial"/>
              </a:rPr>
              <a:t>7th	</a:t>
            </a:r>
            <a:r>
              <a:rPr sz="1800" spc="-457" baseline="4629" dirty="0">
                <a:latin typeface="Arial"/>
                <a:cs typeface="Arial"/>
              </a:rPr>
              <a:t> </a:t>
            </a:r>
            <a:r>
              <a:rPr sz="1800" baseline="4629" dirty="0">
                <a:latin typeface="Arial"/>
                <a:cs typeface="Arial"/>
              </a:rPr>
              <a:t>9th	11th  </a:t>
            </a:r>
            <a:r>
              <a:rPr sz="1200" dirty="0">
                <a:latin typeface="Arial"/>
                <a:cs typeface="Arial"/>
              </a:rPr>
              <a:t>6th	</a:t>
            </a:r>
            <a:r>
              <a:rPr sz="1200" spc="-30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8th	</a:t>
            </a:r>
            <a:r>
              <a:rPr sz="1800" baseline="6944" dirty="0">
                <a:latin typeface="Arial"/>
                <a:cs typeface="Arial"/>
              </a:rPr>
              <a:t>10th	</a:t>
            </a:r>
            <a:r>
              <a:rPr sz="1800" baseline="4629" dirty="0">
                <a:latin typeface="Arial"/>
                <a:cs typeface="Arial"/>
              </a:rPr>
              <a:t>12th</a:t>
            </a:r>
            <a:endParaRPr sz="1800" baseline="4629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377694" y="6802170"/>
            <a:ext cx="2974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Please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provide any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additional comments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below.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42187" y="7142988"/>
            <a:ext cx="6370320" cy="2056130"/>
          </a:xfrm>
          <a:custGeom>
            <a:avLst/>
            <a:gdLst/>
            <a:ahLst/>
            <a:cxnLst/>
            <a:rect l="l" t="t" r="r" b="b"/>
            <a:pathLst>
              <a:path w="6370320" h="2056129">
                <a:moveTo>
                  <a:pt x="6370320" y="0"/>
                </a:moveTo>
                <a:lnTo>
                  <a:pt x="0" y="0"/>
                </a:lnTo>
                <a:lnTo>
                  <a:pt x="0" y="2055875"/>
                </a:lnTo>
                <a:lnTo>
                  <a:pt x="6370320" y="2055875"/>
                </a:lnTo>
                <a:lnTo>
                  <a:pt x="6370320" y="0"/>
                </a:lnTo>
                <a:close/>
              </a:path>
            </a:pathLst>
          </a:custGeom>
          <a:ln w="91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319659" y="319659"/>
            <a:ext cx="228600" cy="228600"/>
            <a:chOff x="319659" y="319659"/>
            <a:chExt cx="228600" cy="228600"/>
          </a:xfrm>
        </p:grpSpPr>
        <p:sp>
          <p:nvSpPr>
            <p:cNvPr id="51" name="object 51"/>
            <p:cNvSpPr/>
            <p:nvPr/>
          </p:nvSpPr>
          <p:spPr>
            <a:xfrm>
              <a:off x="320802" y="320802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076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227076" y="227075"/>
                  </a:lnTo>
                  <a:lnTo>
                    <a:pt x="2270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20040" y="320040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5">
                  <a:moveTo>
                    <a:pt x="227838" y="0"/>
                  </a:moveTo>
                  <a:lnTo>
                    <a:pt x="0" y="0"/>
                  </a:lnTo>
                  <a:lnTo>
                    <a:pt x="0" y="227838"/>
                  </a:lnTo>
                  <a:lnTo>
                    <a:pt x="227838" y="227838"/>
                  </a:lnTo>
                  <a:lnTo>
                    <a:pt x="22783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7223379" y="319659"/>
            <a:ext cx="228600" cy="228600"/>
            <a:chOff x="7223379" y="319659"/>
            <a:chExt cx="228600" cy="228600"/>
          </a:xfrm>
        </p:grpSpPr>
        <p:sp>
          <p:nvSpPr>
            <p:cNvPr id="54" name="object 54"/>
            <p:cNvSpPr/>
            <p:nvPr/>
          </p:nvSpPr>
          <p:spPr>
            <a:xfrm>
              <a:off x="7224522" y="320802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075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227075" y="227075"/>
                  </a:lnTo>
                  <a:lnTo>
                    <a:pt x="2270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223760" y="320040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5">
                  <a:moveTo>
                    <a:pt x="227838" y="0"/>
                  </a:moveTo>
                  <a:lnTo>
                    <a:pt x="0" y="0"/>
                  </a:lnTo>
                  <a:lnTo>
                    <a:pt x="0" y="227838"/>
                  </a:lnTo>
                  <a:lnTo>
                    <a:pt x="227838" y="227838"/>
                  </a:lnTo>
                  <a:lnTo>
                    <a:pt x="22783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319659" y="9509379"/>
            <a:ext cx="228600" cy="228600"/>
            <a:chOff x="319659" y="9509379"/>
            <a:chExt cx="228600" cy="228600"/>
          </a:xfrm>
        </p:grpSpPr>
        <p:sp>
          <p:nvSpPr>
            <p:cNvPr id="57" name="object 57"/>
            <p:cNvSpPr/>
            <p:nvPr/>
          </p:nvSpPr>
          <p:spPr>
            <a:xfrm>
              <a:off x="320802" y="9510522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076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227076" y="227075"/>
                  </a:lnTo>
                  <a:lnTo>
                    <a:pt x="2270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20040" y="9509760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5">
                  <a:moveTo>
                    <a:pt x="227838" y="0"/>
                  </a:moveTo>
                  <a:lnTo>
                    <a:pt x="0" y="0"/>
                  </a:lnTo>
                  <a:lnTo>
                    <a:pt x="0" y="227838"/>
                  </a:lnTo>
                  <a:lnTo>
                    <a:pt x="227838" y="227838"/>
                  </a:lnTo>
                  <a:lnTo>
                    <a:pt x="22783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7223379" y="9509379"/>
            <a:ext cx="228600" cy="228600"/>
            <a:chOff x="7223379" y="9509379"/>
            <a:chExt cx="228600" cy="228600"/>
          </a:xfrm>
        </p:grpSpPr>
        <p:sp>
          <p:nvSpPr>
            <p:cNvPr id="60" name="object 60"/>
            <p:cNvSpPr/>
            <p:nvPr/>
          </p:nvSpPr>
          <p:spPr>
            <a:xfrm>
              <a:off x="7224522" y="9510522"/>
              <a:ext cx="227329" cy="227329"/>
            </a:xfrm>
            <a:custGeom>
              <a:avLst/>
              <a:gdLst/>
              <a:ahLst/>
              <a:cxnLst/>
              <a:rect l="l" t="t" r="r" b="b"/>
              <a:pathLst>
                <a:path w="227329" h="227329">
                  <a:moveTo>
                    <a:pt x="227075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227075" y="227075"/>
                  </a:lnTo>
                  <a:lnTo>
                    <a:pt x="2270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223760" y="9509760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5">
                  <a:moveTo>
                    <a:pt x="227838" y="0"/>
                  </a:moveTo>
                  <a:lnTo>
                    <a:pt x="0" y="0"/>
                  </a:lnTo>
                  <a:lnTo>
                    <a:pt x="0" y="227838"/>
                  </a:lnTo>
                  <a:lnTo>
                    <a:pt x="227838" y="227838"/>
                  </a:lnTo>
                  <a:lnTo>
                    <a:pt x="22783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6427476" y="9444996"/>
            <a:ext cx="584835" cy="310515"/>
            <a:chOff x="6427476" y="9444996"/>
            <a:chExt cx="584835" cy="310515"/>
          </a:xfrm>
        </p:grpSpPr>
        <p:sp>
          <p:nvSpPr>
            <p:cNvPr id="63" name="object 63"/>
            <p:cNvSpPr/>
            <p:nvPr/>
          </p:nvSpPr>
          <p:spPr>
            <a:xfrm>
              <a:off x="6436613" y="9454134"/>
              <a:ext cx="566420" cy="292100"/>
            </a:xfrm>
            <a:custGeom>
              <a:avLst/>
              <a:gdLst/>
              <a:ahLst/>
              <a:cxnLst/>
              <a:rect l="l" t="t" r="r" b="b"/>
              <a:pathLst>
                <a:path w="566420" h="292100">
                  <a:moveTo>
                    <a:pt x="566165" y="0"/>
                  </a:moveTo>
                  <a:lnTo>
                    <a:pt x="0" y="0"/>
                  </a:lnTo>
                  <a:lnTo>
                    <a:pt x="0" y="291846"/>
                  </a:lnTo>
                  <a:lnTo>
                    <a:pt x="566165" y="291846"/>
                  </a:lnTo>
                  <a:lnTo>
                    <a:pt x="566165" y="0"/>
                  </a:lnTo>
                  <a:close/>
                </a:path>
              </a:pathLst>
            </a:custGeom>
            <a:ln w="182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515099" y="946404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67055" y="67055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514337" y="946327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8"/>
                  </a:lnTo>
                  <a:lnTo>
                    <a:pt x="67818" y="67818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446519" y="953262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67055" y="67055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445757" y="953185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7" y="0"/>
                  </a:moveTo>
                  <a:lnTo>
                    <a:pt x="0" y="0"/>
                  </a:lnTo>
                  <a:lnTo>
                    <a:pt x="0" y="67818"/>
                  </a:lnTo>
                  <a:lnTo>
                    <a:pt x="67817" y="67818"/>
                  </a:lnTo>
                  <a:lnTo>
                    <a:pt x="6781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515099" y="953262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67055" y="67055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514337" y="953185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8"/>
                  </a:lnTo>
                  <a:lnTo>
                    <a:pt x="67818" y="67818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857999" y="953262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67055" y="67055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857237" y="953185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8"/>
                  </a:lnTo>
                  <a:lnTo>
                    <a:pt x="67818" y="67818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446519" y="960120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445757" y="960043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7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7" y="67817"/>
                  </a:lnTo>
                  <a:lnTo>
                    <a:pt x="6781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515099" y="960120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514337" y="960043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8" y="67817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789419" y="960120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788657" y="960043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8" y="67817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926579" y="9601200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925817" y="960043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8" y="67817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446519" y="96697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445757" y="966901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7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7" y="67817"/>
                  </a:lnTo>
                  <a:lnTo>
                    <a:pt x="6781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515099" y="96697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514337" y="966901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8" y="67817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583679" y="96697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582917" y="966901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8" y="67817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720839" y="966977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09" h="67309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720077" y="9669018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67818" y="0"/>
                  </a:moveTo>
                  <a:lnTo>
                    <a:pt x="0" y="0"/>
                  </a:lnTo>
                  <a:lnTo>
                    <a:pt x="0" y="67817"/>
                  </a:lnTo>
                  <a:lnTo>
                    <a:pt x="67818" y="67817"/>
                  </a:lnTo>
                  <a:lnTo>
                    <a:pt x="6781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6676897" y="9282938"/>
            <a:ext cx="330835" cy="1574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50" spc="5" dirty="0">
                <a:latin typeface="Arial"/>
                <a:cs typeface="Arial"/>
              </a:rPr>
              <a:t>41795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837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4-H</a:t>
            </a:r>
            <a:r>
              <a:rPr spc="-40" dirty="0"/>
              <a:t> </a:t>
            </a:r>
            <a:r>
              <a:rPr spc="55" dirty="0"/>
              <a:t>LIVESTOCK</a:t>
            </a:r>
            <a:r>
              <a:rPr spc="-40" dirty="0"/>
              <a:t> </a:t>
            </a:r>
            <a:r>
              <a:rPr spc="-90" dirty="0"/>
              <a:t>JUDGING</a:t>
            </a:r>
            <a:r>
              <a:rPr sz="4500" spc="-135" baseline="-2777" dirty="0">
                <a:latin typeface="PMingLiU"/>
                <a:cs typeface="PMingLiU"/>
              </a:rPr>
              <a:t>Lessons</a:t>
            </a:r>
            <a:endParaRPr sz="4500" baseline="-2777">
              <a:latin typeface="PMingLiU"/>
              <a:cs typeface="PMingLiU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4967" y="285647"/>
            <a:ext cx="888240" cy="4778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25062" y="667559"/>
            <a:ext cx="550291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500" b="1" spc="65" dirty="0">
                <a:solidFill>
                  <a:srgbClr val="231F20"/>
                </a:solidFill>
                <a:latin typeface="Calibri"/>
                <a:cs typeface="Calibri"/>
              </a:rPr>
              <a:t>Overview</a:t>
            </a:r>
            <a:r>
              <a:rPr sz="25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00" b="1" spc="8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25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00" b="1" spc="60" dirty="0">
                <a:solidFill>
                  <a:srgbClr val="231F20"/>
                </a:solidFill>
                <a:latin typeface="Calibri"/>
                <a:cs typeface="Calibri"/>
              </a:rPr>
              <a:t>Purpose</a:t>
            </a:r>
            <a:r>
              <a:rPr sz="25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00" b="1" spc="9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25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00" b="1" spc="8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25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00" b="1" spc="50" dirty="0">
                <a:solidFill>
                  <a:srgbClr val="231F20"/>
                </a:solidFill>
                <a:latin typeface="Calibri"/>
                <a:cs typeface="Calibri"/>
              </a:rPr>
              <a:t>Texas</a:t>
            </a:r>
            <a:r>
              <a:rPr sz="25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00" b="1" spc="180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endParaRPr sz="25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2500" b="1" spc="8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25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00" b="1" spc="6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25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500" b="1" spc="10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4025" y="1511971"/>
            <a:ext cx="2743200" cy="2195830"/>
            <a:chOff x="454025" y="1511971"/>
            <a:chExt cx="2743200" cy="21958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515148"/>
              <a:ext cx="2730677" cy="21891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200" y="1515146"/>
              <a:ext cx="2736850" cy="2189480"/>
            </a:xfrm>
            <a:custGeom>
              <a:avLst/>
              <a:gdLst/>
              <a:ahLst/>
              <a:cxnLst/>
              <a:rect l="l" t="t" r="r" b="b"/>
              <a:pathLst>
                <a:path w="2736850" h="2189479">
                  <a:moveTo>
                    <a:pt x="152400" y="0"/>
                  </a:moveTo>
                  <a:lnTo>
                    <a:pt x="64293" y="2381"/>
                  </a:lnTo>
                  <a:lnTo>
                    <a:pt x="19050" y="19050"/>
                  </a:lnTo>
                  <a:lnTo>
                    <a:pt x="2381" y="64293"/>
                  </a:lnTo>
                  <a:lnTo>
                    <a:pt x="0" y="152400"/>
                  </a:lnTo>
                  <a:lnTo>
                    <a:pt x="0" y="2036762"/>
                  </a:lnTo>
                  <a:lnTo>
                    <a:pt x="2381" y="2124868"/>
                  </a:lnTo>
                  <a:lnTo>
                    <a:pt x="19050" y="2170112"/>
                  </a:lnTo>
                  <a:lnTo>
                    <a:pt x="64293" y="2186781"/>
                  </a:lnTo>
                  <a:lnTo>
                    <a:pt x="152400" y="2189162"/>
                  </a:lnTo>
                  <a:lnTo>
                    <a:pt x="2584450" y="2189162"/>
                  </a:lnTo>
                  <a:lnTo>
                    <a:pt x="2672556" y="2186781"/>
                  </a:lnTo>
                  <a:lnTo>
                    <a:pt x="2717800" y="2170112"/>
                  </a:lnTo>
                  <a:lnTo>
                    <a:pt x="2734468" y="2124868"/>
                  </a:lnTo>
                  <a:lnTo>
                    <a:pt x="2736850" y="2036762"/>
                  </a:lnTo>
                  <a:lnTo>
                    <a:pt x="2736850" y="152400"/>
                  </a:lnTo>
                  <a:lnTo>
                    <a:pt x="2734468" y="64293"/>
                  </a:lnTo>
                  <a:lnTo>
                    <a:pt x="2717800" y="19050"/>
                  </a:lnTo>
                  <a:lnTo>
                    <a:pt x="2672556" y="2381"/>
                  </a:lnTo>
                  <a:lnTo>
                    <a:pt x="2584450" y="0"/>
                  </a:lnTo>
                  <a:lnTo>
                    <a:pt x="1524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57200" y="3889375"/>
            <a:ext cx="2901950" cy="1273810"/>
          </a:xfrm>
          <a:custGeom>
            <a:avLst/>
            <a:gdLst/>
            <a:ahLst/>
            <a:cxnLst/>
            <a:rect l="l" t="t" r="r" b="b"/>
            <a:pathLst>
              <a:path w="2901950" h="127381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1121410"/>
                </a:lnTo>
                <a:lnTo>
                  <a:pt x="2381" y="1209516"/>
                </a:lnTo>
                <a:lnTo>
                  <a:pt x="19050" y="1254760"/>
                </a:lnTo>
                <a:lnTo>
                  <a:pt x="64293" y="1271428"/>
                </a:lnTo>
                <a:lnTo>
                  <a:pt x="152400" y="1273810"/>
                </a:lnTo>
                <a:lnTo>
                  <a:pt x="2749042" y="1273810"/>
                </a:lnTo>
                <a:lnTo>
                  <a:pt x="2837148" y="1271428"/>
                </a:lnTo>
                <a:lnTo>
                  <a:pt x="2882392" y="1254760"/>
                </a:lnTo>
                <a:lnTo>
                  <a:pt x="2899060" y="1209516"/>
                </a:lnTo>
                <a:lnTo>
                  <a:pt x="2901442" y="1121410"/>
                </a:lnTo>
                <a:lnTo>
                  <a:pt x="2901442" y="152400"/>
                </a:lnTo>
                <a:lnTo>
                  <a:pt x="2899060" y="64293"/>
                </a:lnTo>
                <a:lnTo>
                  <a:pt x="2882392" y="19050"/>
                </a:lnTo>
                <a:lnTo>
                  <a:pt x="2837148" y="2381"/>
                </a:lnTo>
                <a:lnTo>
                  <a:pt x="2749042" y="0"/>
                </a:lnTo>
                <a:lnTo>
                  <a:pt x="15240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9051" y="3969890"/>
            <a:ext cx="2563495" cy="990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OBJECTIVES</a:t>
            </a:r>
            <a:r>
              <a:rPr sz="1100" b="1" spc="4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160"/>
              </a:lnSpc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member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will:</a:t>
            </a:r>
            <a:endParaRPr sz="10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Understand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basic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concept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000" spc="-2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contest.</a:t>
            </a:r>
            <a:endParaRPr sz="1000">
              <a:latin typeface="Calibri"/>
              <a:cs typeface="Calibri"/>
            </a:endParaRPr>
          </a:p>
          <a:p>
            <a:pPr marL="241300" marR="28765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Know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appropriate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wear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contest.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2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416300" y="1485933"/>
            <a:ext cx="3911600" cy="3081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50"/>
              </a:lnSpc>
              <a:spcBef>
                <a:spcPts val="100"/>
              </a:spcBef>
            </a:pPr>
            <a:r>
              <a:rPr sz="1400" b="1" spc="70" dirty="0">
                <a:solidFill>
                  <a:srgbClr val="231F20"/>
                </a:solidFill>
                <a:latin typeface="Calibri"/>
                <a:cs typeface="Calibri"/>
              </a:rPr>
              <a:t>EXPLORE</a:t>
            </a:r>
            <a:r>
              <a:rPr sz="14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7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b="1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60" dirty="0">
                <a:solidFill>
                  <a:srgbClr val="231F20"/>
                </a:solidFill>
                <a:latin typeface="Calibri"/>
                <a:cs typeface="Calibri"/>
              </a:rPr>
              <a:t>CONTENT:</a:t>
            </a:r>
            <a:endParaRPr sz="1400">
              <a:latin typeface="Calibri"/>
              <a:cs typeface="Calibri"/>
            </a:endParaRPr>
          </a:p>
          <a:p>
            <a:pPr marL="12700" marR="52069">
              <a:lnSpc>
                <a:spcPts val="1320"/>
              </a:lnSpc>
              <a:spcBef>
                <a:spcPts val="10"/>
              </a:spcBef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highly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competitive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experience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that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enhances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independent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decision-making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abilities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challenging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process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information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quickly and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able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defend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position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decision.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visual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appraisal</a:t>
            </a:r>
            <a:endParaRPr sz="1100">
              <a:latin typeface="Calibri"/>
              <a:cs typeface="Calibri"/>
            </a:endParaRPr>
          </a:p>
          <a:p>
            <a:pPr marL="12700" marR="93345">
              <a:lnSpc>
                <a:spcPts val="1320"/>
              </a:lnSpc>
              <a:spcBef>
                <a:spcPts val="5"/>
              </a:spcBef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animal’s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physical traits, including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positive 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negative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features.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ultimate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goal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compare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contrast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given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against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 another,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compare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them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what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considered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“ideal”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animal.</a:t>
            </a:r>
            <a:endParaRPr sz="1100">
              <a:latin typeface="Calibri"/>
              <a:cs typeface="Calibri"/>
            </a:endParaRPr>
          </a:p>
          <a:p>
            <a:pPr marL="12700" marR="431800">
              <a:lnSpc>
                <a:spcPts val="1320"/>
              </a:lnSpc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allows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personal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growth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development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requires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student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think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critically.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teach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youth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32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valuable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time management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skills,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responsibility,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how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competitive while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demonstrating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honesty, integrity,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respect.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instills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valuable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life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skills,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but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provides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opportunities for learning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 selection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obtaining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general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knowledge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industry,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well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interacting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current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industry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leaders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prove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beneficial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throughout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one’s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career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adulthood.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0">
              <a:lnSpc>
                <a:spcPct val="100000"/>
              </a:lnSpc>
              <a:spcBef>
                <a:spcPts val="100"/>
              </a:spcBef>
            </a:pPr>
            <a:r>
              <a:rPr spc="40" dirty="0"/>
              <a:t>Age</a:t>
            </a:r>
            <a:r>
              <a:rPr spc="-35" dirty="0"/>
              <a:t> </a:t>
            </a:r>
            <a:r>
              <a:rPr spc="35" dirty="0"/>
              <a:t>Divisions</a:t>
            </a:r>
            <a:r>
              <a:rPr spc="-35" dirty="0"/>
              <a:t> </a:t>
            </a:r>
            <a:r>
              <a:rPr spc="35" dirty="0"/>
              <a:t>and</a:t>
            </a:r>
            <a:r>
              <a:rPr spc="-40" dirty="0"/>
              <a:t> </a:t>
            </a:r>
            <a:r>
              <a:rPr spc="20" dirty="0"/>
              <a:t>Teams:</a:t>
            </a:r>
          </a:p>
          <a:p>
            <a:pPr marL="2946400" marR="5080">
              <a:lnSpc>
                <a:spcPct val="100000"/>
              </a:lnSpc>
            </a:pPr>
            <a:r>
              <a:rPr b="0" spc="15" dirty="0">
                <a:latin typeface="Calibri"/>
                <a:cs typeface="Calibri"/>
              </a:rPr>
              <a:t>Livestock </a:t>
            </a:r>
            <a:r>
              <a:rPr b="0" spc="10" dirty="0">
                <a:latin typeface="Calibri"/>
                <a:cs typeface="Calibri"/>
              </a:rPr>
              <a:t>judging </a:t>
            </a:r>
            <a:r>
              <a:rPr b="0" spc="15" dirty="0">
                <a:latin typeface="Calibri"/>
                <a:cs typeface="Calibri"/>
              </a:rPr>
              <a:t>participants </a:t>
            </a:r>
            <a:r>
              <a:rPr b="0" spc="20" dirty="0">
                <a:latin typeface="Calibri"/>
                <a:cs typeface="Calibri"/>
              </a:rPr>
              <a:t>can </a:t>
            </a:r>
            <a:r>
              <a:rPr b="0" spc="15" dirty="0">
                <a:latin typeface="Calibri"/>
                <a:cs typeface="Calibri"/>
              </a:rPr>
              <a:t>compete within </a:t>
            </a:r>
            <a:r>
              <a:rPr b="0" dirty="0">
                <a:latin typeface="Calibri"/>
                <a:cs typeface="Calibri"/>
              </a:rPr>
              <a:t>three </a:t>
            </a:r>
            <a:r>
              <a:rPr b="0" spc="5" dirty="0">
                <a:latin typeface="Calibri"/>
                <a:cs typeface="Calibri"/>
              </a:rPr>
              <a:t>age </a:t>
            </a:r>
            <a:r>
              <a:rPr b="0" spc="10" dirty="0">
                <a:latin typeface="Calibri"/>
                <a:cs typeface="Calibri"/>
              </a:rPr>
              <a:t> divisions. </a:t>
            </a:r>
            <a:r>
              <a:rPr b="0" dirty="0">
                <a:latin typeface="Calibri"/>
                <a:cs typeface="Calibri"/>
              </a:rPr>
              <a:t>Junior-aged </a:t>
            </a:r>
            <a:r>
              <a:rPr b="0" spc="20" dirty="0">
                <a:latin typeface="Calibri"/>
                <a:cs typeface="Calibri"/>
              </a:rPr>
              <a:t>competitors </a:t>
            </a:r>
            <a:r>
              <a:rPr b="0" spc="5" dirty="0">
                <a:latin typeface="Calibri"/>
                <a:cs typeface="Calibri"/>
              </a:rPr>
              <a:t>range </a:t>
            </a:r>
            <a:r>
              <a:rPr b="0" spc="20" dirty="0">
                <a:latin typeface="Calibri"/>
                <a:cs typeface="Calibri"/>
              </a:rPr>
              <a:t>from </a:t>
            </a:r>
            <a:r>
              <a:rPr b="0" spc="10" dirty="0">
                <a:latin typeface="Calibri"/>
                <a:cs typeface="Calibri"/>
              </a:rPr>
              <a:t>eight </a:t>
            </a:r>
            <a:r>
              <a:rPr b="0" spc="30" dirty="0">
                <a:latin typeface="Calibri"/>
                <a:cs typeface="Calibri"/>
              </a:rPr>
              <a:t>to </a:t>
            </a:r>
            <a:r>
              <a:rPr b="0" spc="15" dirty="0">
                <a:latin typeface="Calibri"/>
                <a:cs typeface="Calibri"/>
              </a:rPr>
              <a:t>ten-years- </a:t>
            </a:r>
            <a:r>
              <a:rPr b="0" spc="20" dirty="0">
                <a:latin typeface="Calibri"/>
                <a:cs typeface="Calibri"/>
              </a:rPr>
              <a:t> old </a:t>
            </a:r>
            <a:r>
              <a:rPr b="0" spc="15" dirty="0">
                <a:latin typeface="Calibri"/>
                <a:cs typeface="Calibri"/>
              </a:rPr>
              <a:t>on </a:t>
            </a:r>
            <a:r>
              <a:rPr b="0" spc="5" dirty="0">
                <a:latin typeface="Calibri"/>
                <a:cs typeface="Calibri"/>
              </a:rPr>
              <a:t>or </a:t>
            </a:r>
            <a:r>
              <a:rPr b="0" spc="-5" dirty="0">
                <a:latin typeface="Calibri"/>
                <a:cs typeface="Calibri"/>
              </a:rPr>
              <a:t>before </a:t>
            </a:r>
            <a:r>
              <a:rPr b="0" spc="10" dirty="0">
                <a:latin typeface="Calibri"/>
                <a:cs typeface="Calibri"/>
              </a:rPr>
              <a:t>September </a:t>
            </a:r>
            <a:r>
              <a:rPr b="0" spc="-190" dirty="0">
                <a:latin typeface="Calibri"/>
                <a:cs typeface="Calibri"/>
              </a:rPr>
              <a:t>1</a:t>
            </a:r>
            <a:r>
              <a:rPr b="0" spc="-185" dirty="0">
                <a:latin typeface="Calibri"/>
                <a:cs typeface="Calibri"/>
              </a:rPr>
              <a:t> </a:t>
            </a:r>
            <a:r>
              <a:rPr b="0" spc="20" dirty="0">
                <a:latin typeface="Calibri"/>
                <a:cs typeface="Calibri"/>
              </a:rPr>
              <a:t>of </a:t>
            </a:r>
            <a:r>
              <a:rPr b="0" spc="5" dirty="0">
                <a:latin typeface="Calibri"/>
                <a:cs typeface="Calibri"/>
              </a:rPr>
              <a:t>each </a:t>
            </a:r>
            <a:r>
              <a:rPr b="0" spc="-20" dirty="0">
                <a:latin typeface="Calibri"/>
                <a:cs typeface="Calibri"/>
              </a:rPr>
              <a:t>year. </a:t>
            </a:r>
            <a:r>
              <a:rPr b="0" spc="10" dirty="0">
                <a:latin typeface="Calibri"/>
                <a:cs typeface="Calibri"/>
              </a:rPr>
              <a:t>Intermediates </a:t>
            </a:r>
            <a:r>
              <a:rPr b="0" spc="5" dirty="0">
                <a:latin typeface="Calibri"/>
                <a:cs typeface="Calibri"/>
              </a:rPr>
              <a:t>range </a:t>
            </a:r>
            <a:r>
              <a:rPr b="0" spc="10" dirty="0">
                <a:latin typeface="Calibri"/>
                <a:cs typeface="Calibri"/>
              </a:rPr>
              <a:t> </a:t>
            </a:r>
            <a:r>
              <a:rPr b="0" spc="20" dirty="0">
                <a:latin typeface="Calibri"/>
                <a:cs typeface="Calibri"/>
              </a:rPr>
              <a:t>from </a:t>
            </a:r>
            <a:r>
              <a:rPr b="0" dirty="0">
                <a:latin typeface="Calibri"/>
                <a:cs typeface="Calibri"/>
              </a:rPr>
              <a:t>eleven </a:t>
            </a:r>
            <a:r>
              <a:rPr b="0" spc="30" dirty="0">
                <a:latin typeface="Calibri"/>
                <a:cs typeface="Calibri"/>
              </a:rPr>
              <a:t>to </a:t>
            </a:r>
            <a:r>
              <a:rPr b="0" spc="10" dirty="0">
                <a:latin typeface="Calibri"/>
                <a:cs typeface="Calibri"/>
              </a:rPr>
              <a:t>thirteen-years; and </a:t>
            </a:r>
            <a:r>
              <a:rPr b="0" spc="5" dirty="0">
                <a:latin typeface="Calibri"/>
                <a:cs typeface="Calibri"/>
              </a:rPr>
              <a:t>senior–aged </a:t>
            </a:r>
            <a:r>
              <a:rPr b="0" spc="15" dirty="0">
                <a:latin typeface="Calibri"/>
                <a:cs typeface="Calibri"/>
              </a:rPr>
              <a:t>participants </a:t>
            </a:r>
            <a:r>
              <a:rPr b="0" spc="-10" dirty="0">
                <a:latin typeface="Calibri"/>
                <a:cs typeface="Calibri"/>
              </a:rPr>
              <a:t>are </a:t>
            </a:r>
            <a:r>
              <a:rPr b="0" spc="-5" dirty="0">
                <a:latin typeface="Calibri"/>
                <a:cs typeface="Calibri"/>
              </a:rPr>
              <a:t> </a:t>
            </a:r>
            <a:r>
              <a:rPr b="0" spc="5" dirty="0">
                <a:latin typeface="Calibri"/>
                <a:cs typeface="Calibri"/>
              </a:rPr>
              <a:t>fourteen </a:t>
            </a:r>
            <a:r>
              <a:rPr b="0" spc="30" dirty="0">
                <a:latin typeface="Calibri"/>
                <a:cs typeface="Calibri"/>
              </a:rPr>
              <a:t>to </a:t>
            </a:r>
            <a:r>
              <a:rPr b="0" spc="10" dirty="0">
                <a:latin typeface="Calibri"/>
                <a:cs typeface="Calibri"/>
              </a:rPr>
              <a:t>eighteen-years-of-age. </a:t>
            </a:r>
            <a:r>
              <a:rPr b="0" spc="5" dirty="0">
                <a:latin typeface="Calibri"/>
                <a:cs typeface="Calibri"/>
              </a:rPr>
              <a:t>Teams </a:t>
            </a:r>
            <a:r>
              <a:rPr b="0" spc="20" dirty="0">
                <a:latin typeface="Calibri"/>
                <a:cs typeface="Calibri"/>
              </a:rPr>
              <a:t>consist of </a:t>
            </a:r>
            <a:r>
              <a:rPr b="0" spc="5" dirty="0">
                <a:latin typeface="Calibri"/>
                <a:cs typeface="Calibri"/>
              </a:rPr>
              <a:t>up </a:t>
            </a:r>
            <a:r>
              <a:rPr b="0" spc="30" dirty="0">
                <a:latin typeface="Calibri"/>
                <a:cs typeface="Calibri"/>
              </a:rPr>
              <a:t>to </a:t>
            </a:r>
            <a:r>
              <a:rPr b="0" spc="10" dirty="0">
                <a:latin typeface="Calibri"/>
                <a:cs typeface="Calibri"/>
              </a:rPr>
              <a:t>four </a:t>
            </a:r>
            <a:r>
              <a:rPr b="0" spc="15" dirty="0">
                <a:latin typeface="Calibri"/>
                <a:cs typeface="Calibri"/>
              </a:rPr>
              <a:t> members within the </a:t>
            </a:r>
            <a:r>
              <a:rPr b="0" spc="20" dirty="0">
                <a:latin typeface="Calibri"/>
                <a:cs typeface="Calibri"/>
              </a:rPr>
              <a:t>same </a:t>
            </a:r>
            <a:r>
              <a:rPr b="0" spc="5" dirty="0">
                <a:latin typeface="Calibri"/>
                <a:cs typeface="Calibri"/>
              </a:rPr>
              <a:t>age division. </a:t>
            </a:r>
            <a:r>
              <a:rPr b="0" spc="10" dirty="0">
                <a:latin typeface="Calibri"/>
                <a:cs typeface="Calibri"/>
              </a:rPr>
              <a:t>The </a:t>
            </a:r>
            <a:r>
              <a:rPr b="0" spc="20" dirty="0">
                <a:latin typeface="Calibri"/>
                <a:cs typeface="Calibri"/>
              </a:rPr>
              <a:t>contest </a:t>
            </a:r>
            <a:r>
              <a:rPr b="0" spc="15" dirty="0">
                <a:latin typeface="Calibri"/>
                <a:cs typeface="Calibri"/>
              </a:rPr>
              <a:t>is completed </a:t>
            </a:r>
            <a:r>
              <a:rPr b="0" spc="20" dirty="0">
                <a:latin typeface="Calibri"/>
                <a:cs typeface="Calibri"/>
              </a:rPr>
              <a:t> </a:t>
            </a:r>
            <a:r>
              <a:rPr b="0" spc="5" dirty="0">
                <a:latin typeface="Calibri"/>
                <a:cs typeface="Calibri"/>
              </a:rPr>
              <a:t>individually, </a:t>
            </a:r>
            <a:r>
              <a:rPr b="0" spc="20" dirty="0">
                <a:latin typeface="Calibri"/>
                <a:cs typeface="Calibri"/>
              </a:rPr>
              <a:t>but </a:t>
            </a:r>
            <a:r>
              <a:rPr b="0" spc="15" dirty="0">
                <a:latin typeface="Calibri"/>
                <a:cs typeface="Calibri"/>
              </a:rPr>
              <a:t>the </a:t>
            </a:r>
            <a:r>
              <a:rPr b="0" spc="20" dirty="0">
                <a:latin typeface="Calibri"/>
                <a:cs typeface="Calibri"/>
              </a:rPr>
              <a:t>top </a:t>
            </a:r>
            <a:r>
              <a:rPr b="0" dirty="0">
                <a:latin typeface="Calibri"/>
                <a:cs typeface="Calibri"/>
              </a:rPr>
              <a:t>three </a:t>
            </a:r>
            <a:r>
              <a:rPr b="0" spc="10" dirty="0">
                <a:latin typeface="Calibri"/>
                <a:cs typeface="Calibri"/>
              </a:rPr>
              <a:t>individual scores </a:t>
            </a:r>
            <a:r>
              <a:rPr b="0" spc="20" dirty="0">
                <a:latin typeface="Calibri"/>
                <a:cs typeface="Calibri"/>
              </a:rPr>
              <a:t>of </a:t>
            </a:r>
            <a:r>
              <a:rPr b="0" spc="5" dirty="0">
                <a:latin typeface="Calibri"/>
                <a:cs typeface="Calibri"/>
              </a:rPr>
              <a:t>each </a:t>
            </a:r>
            <a:r>
              <a:rPr b="0" spc="25" dirty="0">
                <a:latin typeface="Calibri"/>
                <a:cs typeface="Calibri"/>
              </a:rPr>
              <a:t>team </a:t>
            </a:r>
            <a:r>
              <a:rPr b="0" spc="-10" dirty="0">
                <a:latin typeface="Calibri"/>
                <a:cs typeface="Calibri"/>
              </a:rPr>
              <a:t>are </a:t>
            </a:r>
            <a:r>
              <a:rPr b="0" spc="-5" dirty="0">
                <a:latin typeface="Calibri"/>
                <a:cs typeface="Calibri"/>
              </a:rPr>
              <a:t> </a:t>
            </a:r>
            <a:r>
              <a:rPr b="0" spc="20" dirty="0">
                <a:latin typeface="Calibri"/>
                <a:cs typeface="Calibri"/>
              </a:rPr>
              <a:t>calculated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10" dirty="0">
                <a:latin typeface="Calibri"/>
                <a:cs typeface="Calibri"/>
              </a:rPr>
              <a:t>for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15" dirty="0">
                <a:latin typeface="Calibri"/>
                <a:cs typeface="Calibri"/>
              </a:rPr>
              <a:t>the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10" dirty="0">
                <a:latin typeface="Calibri"/>
                <a:cs typeface="Calibri"/>
              </a:rPr>
              <a:t>overall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25" dirty="0">
                <a:latin typeface="Calibri"/>
                <a:cs typeface="Calibri"/>
              </a:rPr>
              <a:t>team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5" dirty="0">
                <a:latin typeface="Calibri"/>
                <a:cs typeface="Calibri"/>
              </a:rPr>
              <a:t>score.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Before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10" dirty="0">
                <a:latin typeface="Calibri"/>
                <a:cs typeface="Calibri"/>
              </a:rPr>
              <a:t>traveling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30" dirty="0">
                <a:latin typeface="Calibri"/>
                <a:cs typeface="Calibri"/>
              </a:rPr>
              <a:t>to</a:t>
            </a:r>
            <a:r>
              <a:rPr b="0" spc="-5" dirty="0">
                <a:latin typeface="Calibri"/>
                <a:cs typeface="Calibri"/>
              </a:rPr>
              <a:t> </a:t>
            </a:r>
            <a:r>
              <a:rPr b="0" spc="15" dirty="0">
                <a:latin typeface="Calibri"/>
                <a:cs typeface="Calibri"/>
              </a:rPr>
              <a:t>a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10" dirty="0">
                <a:latin typeface="Calibri"/>
                <a:cs typeface="Calibri"/>
              </a:rPr>
              <a:t>judging </a:t>
            </a:r>
            <a:r>
              <a:rPr b="0" spc="-235" dirty="0">
                <a:latin typeface="Calibri"/>
                <a:cs typeface="Calibri"/>
              </a:rPr>
              <a:t> </a:t>
            </a:r>
            <a:r>
              <a:rPr b="0" spc="15" dirty="0">
                <a:latin typeface="Calibri"/>
                <a:cs typeface="Calibri"/>
              </a:rPr>
              <a:t>contest, </a:t>
            </a:r>
            <a:r>
              <a:rPr b="0" spc="20" dirty="0">
                <a:latin typeface="Calibri"/>
                <a:cs typeface="Calibri"/>
              </a:rPr>
              <a:t>it </a:t>
            </a:r>
            <a:r>
              <a:rPr b="0" spc="15" dirty="0">
                <a:latin typeface="Calibri"/>
                <a:cs typeface="Calibri"/>
              </a:rPr>
              <a:t>is </a:t>
            </a:r>
            <a:r>
              <a:rPr b="0" spc="20" dirty="0">
                <a:latin typeface="Calibri"/>
                <a:cs typeface="Calibri"/>
              </a:rPr>
              <a:t>important </a:t>
            </a:r>
            <a:r>
              <a:rPr b="0" spc="30" dirty="0">
                <a:latin typeface="Calibri"/>
                <a:cs typeface="Calibri"/>
              </a:rPr>
              <a:t>to </a:t>
            </a:r>
            <a:r>
              <a:rPr b="0" spc="10" dirty="0">
                <a:latin typeface="Calibri"/>
                <a:cs typeface="Calibri"/>
              </a:rPr>
              <a:t>check </a:t>
            </a:r>
            <a:r>
              <a:rPr b="0" spc="20" dirty="0">
                <a:latin typeface="Calibri"/>
                <a:cs typeface="Calibri"/>
              </a:rPr>
              <a:t>with </a:t>
            </a:r>
            <a:r>
              <a:rPr b="0" spc="5" dirty="0">
                <a:latin typeface="Calibri"/>
                <a:cs typeface="Calibri"/>
              </a:rPr>
              <a:t>each </a:t>
            </a:r>
            <a:r>
              <a:rPr b="0" spc="15" dirty="0">
                <a:latin typeface="Calibri"/>
                <a:cs typeface="Calibri"/>
              </a:rPr>
              <a:t>contest’s </a:t>
            </a:r>
            <a:r>
              <a:rPr b="0" spc="10" dirty="0">
                <a:latin typeface="Calibri"/>
                <a:cs typeface="Calibri"/>
              </a:rPr>
              <a:t>guidelines </a:t>
            </a:r>
            <a:r>
              <a:rPr b="0" spc="30" dirty="0">
                <a:latin typeface="Calibri"/>
                <a:cs typeface="Calibri"/>
              </a:rPr>
              <a:t>to </a:t>
            </a:r>
            <a:r>
              <a:rPr b="0" spc="-2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ensure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spc="15" dirty="0">
                <a:latin typeface="Calibri"/>
                <a:cs typeface="Calibri"/>
              </a:rPr>
              <a:t>the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10" dirty="0">
                <a:latin typeface="Calibri"/>
                <a:cs typeface="Calibri"/>
              </a:rPr>
              <a:t>correct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spc="5" dirty="0">
                <a:latin typeface="Calibri"/>
                <a:cs typeface="Calibri"/>
              </a:rPr>
              <a:t>age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5" dirty="0">
                <a:latin typeface="Calibri"/>
                <a:cs typeface="Calibri"/>
              </a:rPr>
              <a:t>division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10" dirty="0">
                <a:latin typeface="Calibri"/>
                <a:cs typeface="Calibri"/>
              </a:rPr>
              <a:t>and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spc="25" dirty="0">
                <a:latin typeface="Calibri"/>
                <a:cs typeface="Calibri"/>
              </a:rPr>
              <a:t>team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10" dirty="0">
                <a:latin typeface="Calibri"/>
                <a:cs typeface="Calibri"/>
              </a:rPr>
              <a:t>rules</a:t>
            </a:r>
            <a:r>
              <a:rPr b="0" spc="-10" dirty="0">
                <a:latin typeface="Calibri"/>
                <a:cs typeface="Calibri"/>
              </a:rPr>
              <a:t> are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spc="15" dirty="0">
                <a:latin typeface="Calibri"/>
                <a:cs typeface="Calibri"/>
              </a:rPr>
              <a:t>followed.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20" dirty="0">
                <a:latin typeface="Calibri"/>
                <a:cs typeface="Calibri"/>
              </a:rPr>
              <a:t>Some </a:t>
            </a:r>
            <a:r>
              <a:rPr b="0" spc="-235" dirty="0">
                <a:latin typeface="Calibri"/>
                <a:cs typeface="Calibri"/>
              </a:rPr>
              <a:t> </a:t>
            </a:r>
            <a:r>
              <a:rPr b="0" spc="20" dirty="0">
                <a:latin typeface="Calibri"/>
                <a:cs typeface="Calibri"/>
              </a:rPr>
              <a:t>contests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spc="20" dirty="0">
                <a:latin typeface="Calibri"/>
                <a:cs typeface="Calibri"/>
              </a:rPr>
              <a:t>may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spc="10" dirty="0">
                <a:latin typeface="Calibri"/>
                <a:cs typeface="Calibri"/>
              </a:rPr>
              <a:t>combine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spc="15" dirty="0">
                <a:latin typeface="Calibri"/>
                <a:cs typeface="Calibri"/>
              </a:rPr>
              <a:t>the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junior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spc="10" dirty="0">
                <a:latin typeface="Calibri"/>
                <a:cs typeface="Calibri"/>
              </a:rPr>
              <a:t>and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spc="10" dirty="0">
                <a:latin typeface="Calibri"/>
                <a:cs typeface="Calibri"/>
              </a:rPr>
              <a:t>intermediate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10" dirty="0">
                <a:latin typeface="Calibri"/>
                <a:cs typeface="Calibri"/>
              </a:rPr>
              <a:t>divisions.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416300" y="6888512"/>
            <a:ext cx="3881754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Classes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marL="12700" marR="187960">
              <a:lnSpc>
                <a:spcPct val="100000"/>
              </a:lnSpc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generally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same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across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state.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Typically,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50" dirty="0">
                <a:solidFill>
                  <a:srgbClr val="231F20"/>
                </a:solidFill>
                <a:latin typeface="Calibri"/>
                <a:cs typeface="Calibri"/>
              </a:rPr>
              <a:t>4-H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consist of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8-10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classes,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other four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being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though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this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number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varies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depending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availability</a:t>
            </a:r>
            <a:endParaRPr sz="1100">
              <a:latin typeface="Calibri"/>
              <a:cs typeface="Calibri"/>
            </a:endParaRPr>
          </a:p>
          <a:p>
            <a:pPr marL="12700" marR="330835">
              <a:lnSpc>
                <a:spcPct val="100000"/>
              </a:lnSpc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haltered,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stanchion,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smaller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tied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up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  <a:p>
            <a:pPr marL="12700" marR="23495">
              <a:lnSpc>
                <a:spcPct val="100000"/>
              </a:lnSpc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stanchion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numbered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four,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left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right.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pen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number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divided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groups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given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twelve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fifteen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minutes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upon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labeled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breeding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market,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youth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follow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industry guidelines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rank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best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worst.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After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class,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answer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questions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give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couple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classes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818069"/>
            <a:ext cx="6805295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depending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age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contest.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Attire: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proper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attire 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varies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event. </a:t>
            </a: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most </a:t>
            </a: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TX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4-H/FFA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regional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contests, 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appropriate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wear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nice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jeans,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button-down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collared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shirt,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leather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boots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closed-toed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shoes.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Some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contests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require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dress more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formally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slacks,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blazer,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tie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young men.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giving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reasons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 should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dress more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professionally. </a:t>
            </a:r>
            <a:r>
              <a:rPr sz="1100" spc="5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general rule,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ladies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keep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make-up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jewelry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subdued.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Gentlemen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clean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shaven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well-presented haircut.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No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identifying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clothing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worn,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including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ranch name,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county name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student name on shirts.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sure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check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County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Extension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before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leaving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proper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attire.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6037769"/>
            <a:ext cx="6802120" cy="178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50"/>
              </a:lnSpc>
              <a:spcBef>
                <a:spcPts val="100"/>
              </a:spcBef>
            </a:pP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REFLECT: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29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appropriate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wear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t-shirts,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athletic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shorts,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flip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flops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contest?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many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members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junior,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intermediate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senior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team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contest?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Calibri"/>
              <a:buChar char="•"/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ts val="1650"/>
              </a:lnSpc>
            </a:pP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APPLY:</a:t>
            </a:r>
            <a:endParaRPr sz="1400">
              <a:latin typeface="Calibri"/>
              <a:cs typeface="Calibri"/>
            </a:endParaRPr>
          </a:p>
          <a:p>
            <a:pPr marL="241300" marR="234315" indent="-228600">
              <a:lnSpc>
                <a:spcPts val="1320"/>
              </a:lnSpc>
              <a:spcBef>
                <a:spcPts val="15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Build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team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aspiring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contestants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closely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age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begin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practice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travel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together.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competitive,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fun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friendly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competition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potential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prepare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multiple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aspects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future.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Reach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out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County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Extension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Agent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231F20"/>
                </a:solidFill>
                <a:latin typeface="Calibri"/>
                <a:cs typeface="Calibri"/>
              </a:rPr>
              <a:t>Ag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Science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Teacher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help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advice.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Calibri"/>
              <a:buChar char="•"/>
            </a:pP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How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do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think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skills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knowledge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learned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might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be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helpful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future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career?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5899" y="2732699"/>
            <a:ext cx="4800599" cy="319396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837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4-H</a:t>
            </a:r>
            <a:r>
              <a:rPr spc="-40" dirty="0"/>
              <a:t> </a:t>
            </a:r>
            <a:r>
              <a:rPr spc="55" dirty="0"/>
              <a:t>LIVESTOCK</a:t>
            </a:r>
            <a:r>
              <a:rPr spc="-40" dirty="0"/>
              <a:t> </a:t>
            </a:r>
            <a:r>
              <a:rPr spc="-90" dirty="0"/>
              <a:t>JUDGING</a:t>
            </a:r>
            <a:r>
              <a:rPr sz="4500" spc="-135" baseline="-2777" dirty="0">
                <a:latin typeface="PMingLiU"/>
                <a:cs typeface="PMingLiU"/>
              </a:rPr>
              <a:t>Lessons</a:t>
            </a:r>
            <a:endParaRPr sz="4500" baseline="-2777">
              <a:latin typeface="PMingLiU"/>
              <a:cs typeface="PMingLiU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4967" y="285647"/>
            <a:ext cx="888240" cy="4778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87518" y="764396"/>
            <a:ext cx="4440555" cy="301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6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3000" b="1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000" b="1" spc="14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3000" b="1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000" b="1" spc="10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endParaRPr sz="3000">
              <a:latin typeface="Calibri"/>
              <a:cs typeface="Calibri"/>
            </a:endParaRPr>
          </a:p>
          <a:p>
            <a:pPr marL="541020">
              <a:lnSpc>
                <a:spcPts val="1650"/>
              </a:lnSpc>
              <a:spcBef>
                <a:spcPts val="1180"/>
              </a:spcBef>
            </a:pPr>
            <a:r>
              <a:rPr sz="1400" b="1" spc="70" dirty="0">
                <a:solidFill>
                  <a:srgbClr val="231F20"/>
                </a:solidFill>
                <a:latin typeface="Calibri"/>
                <a:cs typeface="Calibri"/>
              </a:rPr>
              <a:t>EXPLORE</a:t>
            </a:r>
            <a:r>
              <a:rPr sz="14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7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b="1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60" dirty="0">
                <a:solidFill>
                  <a:srgbClr val="231F20"/>
                </a:solidFill>
                <a:latin typeface="Calibri"/>
                <a:cs typeface="Calibri"/>
              </a:rPr>
              <a:t>CONTENT:</a:t>
            </a:r>
            <a:endParaRPr sz="1400">
              <a:latin typeface="Calibri"/>
              <a:cs typeface="Calibri"/>
            </a:endParaRPr>
          </a:p>
          <a:p>
            <a:pPr marL="541020" marR="89535">
              <a:lnSpc>
                <a:spcPts val="1320"/>
              </a:lnSpc>
              <a:spcBef>
                <a:spcPts val="15"/>
              </a:spcBef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plays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major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role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contest,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highly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livestock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production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industry.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solely analyzed on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phenotype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physical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features,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include: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shape,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structure, 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balance/eye appeal.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 genetic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component,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Expected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Progeny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Differences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(EPDs),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utilized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section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contest.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terms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livestock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participant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expect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judge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lambs,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goats,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barrows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any given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contest.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remember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opinion-based 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classes 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may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different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official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placing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depending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person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evaluating.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Knowing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criteria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endParaRPr sz="1100">
              <a:latin typeface="Calibri"/>
              <a:cs typeface="Calibri"/>
            </a:endParaRPr>
          </a:p>
          <a:p>
            <a:pPr marL="541020">
              <a:lnSpc>
                <a:spcPts val="1275"/>
              </a:lnSpc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extremely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helpful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selecting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projects.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0375" y="3839105"/>
            <a:ext cx="2730500" cy="3244850"/>
          </a:xfrm>
          <a:custGeom>
            <a:avLst/>
            <a:gdLst/>
            <a:ahLst/>
            <a:cxnLst/>
            <a:rect l="l" t="t" r="r" b="b"/>
            <a:pathLst>
              <a:path w="2730500" h="3244850">
                <a:moveTo>
                  <a:pt x="152400" y="0"/>
                </a:move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3091916"/>
                </a:lnTo>
                <a:lnTo>
                  <a:pt x="2381" y="3180022"/>
                </a:lnTo>
                <a:lnTo>
                  <a:pt x="19050" y="3225266"/>
                </a:lnTo>
                <a:lnTo>
                  <a:pt x="64293" y="3241935"/>
                </a:lnTo>
                <a:lnTo>
                  <a:pt x="152400" y="3244316"/>
                </a:lnTo>
                <a:lnTo>
                  <a:pt x="2578100" y="3244316"/>
                </a:lnTo>
                <a:lnTo>
                  <a:pt x="2666206" y="3241935"/>
                </a:lnTo>
                <a:lnTo>
                  <a:pt x="2711450" y="3225266"/>
                </a:lnTo>
                <a:lnTo>
                  <a:pt x="2728118" y="3180022"/>
                </a:lnTo>
                <a:lnTo>
                  <a:pt x="2730500" y="3091916"/>
                </a:lnTo>
                <a:lnTo>
                  <a:pt x="2730500" y="152400"/>
                </a:lnTo>
                <a:lnTo>
                  <a:pt x="2728118" y="64293"/>
                </a:lnTo>
                <a:lnTo>
                  <a:pt x="2711450" y="19050"/>
                </a:lnTo>
                <a:lnTo>
                  <a:pt x="2666206" y="2381"/>
                </a:lnTo>
                <a:lnTo>
                  <a:pt x="2578100" y="0"/>
                </a:lnTo>
                <a:lnTo>
                  <a:pt x="152400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7656" y="3896569"/>
            <a:ext cx="103822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25" dirty="0">
                <a:solidFill>
                  <a:srgbClr val="231F20"/>
                </a:solidFill>
                <a:latin typeface="Calibri"/>
                <a:cs typeface="Calibri"/>
              </a:rPr>
              <a:t>TIME: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16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35" dirty="0">
                <a:solidFill>
                  <a:srgbClr val="231F20"/>
                </a:solidFill>
                <a:latin typeface="Calibri"/>
                <a:cs typeface="Calibri"/>
              </a:rPr>
              <a:t>20-40</a:t>
            </a:r>
            <a:r>
              <a:rPr sz="10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minutes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656" y="4414729"/>
            <a:ext cx="228092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MATERIALS</a:t>
            </a:r>
            <a:r>
              <a:rPr sz="14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55" dirty="0">
                <a:solidFill>
                  <a:srgbClr val="231F20"/>
                </a:solidFill>
                <a:latin typeface="Calibri"/>
                <a:cs typeface="Calibri"/>
              </a:rPr>
              <a:t>NEEDED:</a:t>
            </a:r>
            <a:endParaRPr sz="1400">
              <a:latin typeface="Calibri"/>
              <a:cs typeface="Calibri"/>
            </a:endParaRPr>
          </a:p>
          <a:p>
            <a:pPr marL="241300" marR="5080" indent="-228600">
              <a:lnSpc>
                <a:spcPts val="12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PowerPoint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live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000" spc="-2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each species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(wethers,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barrows,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steers).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7656" y="5298649"/>
            <a:ext cx="2343150" cy="160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45" dirty="0">
                <a:solidFill>
                  <a:srgbClr val="231F20"/>
                </a:solidFill>
                <a:latin typeface="Calibri"/>
                <a:cs typeface="Calibri"/>
              </a:rPr>
              <a:t>OBJECTIVES</a:t>
            </a:r>
            <a:r>
              <a:rPr sz="1100" b="1" spc="45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160"/>
              </a:lnSpc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231F20"/>
                </a:solidFill>
                <a:latin typeface="Calibri"/>
                <a:cs typeface="Calibri"/>
              </a:rPr>
              <a:t>4-H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member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will:</a:t>
            </a:r>
            <a:endParaRPr sz="1000">
              <a:latin typeface="Calibri"/>
              <a:cs typeface="Calibri"/>
            </a:endParaRPr>
          </a:p>
          <a:p>
            <a:pPr marL="241300" marR="635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Learn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criteria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000" spc="-2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animals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endParaRPr sz="1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Learn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basic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anatomy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endParaRPr sz="1000">
              <a:latin typeface="Calibri"/>
              <a:cs typeface="Calibri"/>
            </a:endParaRPr>
          </a:p>
          <a:p>
            <a:pPr marL="241300" marR="6604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Learn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common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terminology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endParaRPr sz="1000">
              <a:latin typeface="Calibri"/>
              <a:cs typeface="Calibri"/>
            </a:endParaRPr>
          </a:p>
          <a:p>
            <a:pPr marL="241300" marR="7048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Understand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importance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025" y="1397671"/>
            <a:ext cx="2743200" cy="219551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416300" y="3756693"/>
            <a:ext cx="38569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criterion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within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species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very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important.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Create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list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major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traits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which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specific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class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within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species.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example,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priority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list might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consist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of: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readiness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(fat),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structure,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balance.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4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416300" y="4594893"/>
            <a:ext cx="3902710" cy="18694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25" dirty="0">
                <a:solidFill>
                  <a:srgbClr val="231F20"/>
                </a:solidFill>
                <a:latin typeface="Calibri"/>
                <a:cs typeface="Calibri"/>
              </a:rPr>
              <a:t>Key</a:t>
            </a:r>
            <a:r>
              <a:rPr sz="11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15" dirty="0">
                <a:solidFill>
                  <a:srgbClr val="231F20"/>
                </a:solidFill>
                <a:latin typeface="Calibri"/>
                <a:cs typeface="Calibri"/>
              </a:rPr>
              <a:t>Terms:</a:t>
            </a:r>
            <a:endParaRPr sz="1100">
              <a:latin typeface="Calibri"/>
              <a:cs typeface="Calibri"/>
            </a:endParaRPr>
          </a:p>
          <a:p>
            <a:pPr marL="12700" marR="46990">
              <a:lnSpc>
                <a:spcPct val="100000"/>
              </a:lnSpc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Expressive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–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Tone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definition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forearm,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topline,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rear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quarters.</a:t>
            </a:r>
            <a:endParaRPr sz="1100">
              <a:latin typeface="Calibri"/>
              <a:cs typeface="Calibri"/>
            </a:endParaRPr>
          </a:p>
          <a:p>
            <a:pPr marL="12700" marR="103505">
              <a:lnSpc>
                <a:spcPct val="100000"/>
              </a:lnSpc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–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Amount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space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between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legs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standing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square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underneath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him.</a:t>
            </a:r>
            <a:endParaRPr sz="1100">
              <a:latin typeface="Calibri"/>
              <a:cs typeface="Calibri"/>
            </a:endParaRPr>
          </a:p>
          <a:p>
            <a:pPr marL="12700" marR="523240">
              <a:lnSpc>
                <a:spcPct val="100000"/>
              </a:lnSpc>
            </a:pP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Balance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–</a:t>
            </a:r>
            <a:r>
              <a:rPr sz="11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overall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combination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fat,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skeletal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correctness,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eye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appeal.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Skeletal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Correctness—The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animal’s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ability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remain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sound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flexible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motion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well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its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ability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maintain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hoof,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hock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knee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placement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rest.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16300" y="6614193"/>
            <a:ext cx="3822700" cy="2410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50"/>
              </a:lnSpc>
              <a:spcBef>
                <a:spcPts val="100"/>
              </a:spcBef>
            </a:pPr>
            <a:r>
              <a:rPr sz="1400" b="1" spc="30" dirty="0">
                <a:solidFill>
                  <a:srgbClr val="231F20"/>
                </a:solidFill>
                <a:latin typeface="Calibri"/>
                <a:cs typeface="Calibri"/>
              </a:rPr>
              <a:t>Mar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ke</a:t>
            </a:r>
            <a:r>
              <a:rPr sz="1400" b="1" spc="75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140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b="1" spc="35" dirty="0">
                <a:solidFill>
                  <a:srgbClr val="231F20"/>
                </a:solidFill>
                <a:latin typeface="Calibri"/>
                <a:cs typeface="Calibri"/>
              </a:rPr>
              <a:t>Steers: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290"/>
              </a:lnSpc>
            </a:pPr>
            <a:r>
              <a:rPr sz="1100" b="1" spc="30" dirty="0">
                <a:solidFill>
                  <a:srgbClr val="231F20"/>
                </a:solidFill>
                <a:latin typeface="Calibri"/>
                <a:cs typeface="Calibri"/>
              </a:rPr>
              <a:t>Musc</a:t>
            </a:r>
            <a:r>
              <a:rPr sz="1100" b="1" spc="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100" b="1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100" b="1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100" b="1" spc="20" dirty="0">
                <a:solidFill>
                  <a:srgbClr val="231F20"/>
                </a:solidFill>
                <a:latin typeface="Calibri"/>
                <a:cs typeface="Calibri"/>
              </a:rPr>
              <a:t>v</a:t>
            </a:r>
            <a:r>
              <a:rPr sz="1100" b="1" spc="6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b="1" spc="2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u</a:t>
            </a:r>
            <a:r>
              <a:rPr sz="1100" b="1" spc="2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tion</a:t>
            </a:r>
            <a:endParaRPr sz="1100">
              <a:latin typeface="Calibri"/>
              <a:cs typeface="Calibri"/>
            </a:endParaRPr>
          </a:p>
          <a:p>
            <a:pPr marL="12700" marR="35560">
              <a:lnSpc>
                <a:spcPct val="100000"/>
              </a:lnSpc>
            </a:pP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shape, expression,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volume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criteria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animals.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found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starting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topside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animal’s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skeleton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way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ground.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Evaluation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done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behind.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addition,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base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good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indicator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considered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evaluation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well.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participants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allowed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handle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animals.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Handling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done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purpose,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serves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confirmation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visual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appearance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animal. 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visual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representation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expected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feel like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before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handling.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handled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down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55116" y="5354573"/>
            <a:ext cx="3215640" cy="2240915"/>
            <a:chOff x="1055116" y="5354573"/>
            <a:chExt cx="3215640" cy="22409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116" y="5354573"/>
              <a:ext cx="3215132" cy="22406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94176" y="6243848"/>
              <a:ext cx="38735" cy="88900"/>
            </a:xfrm>
            <a:custGeom>
              <a:avLst/>
              <a:gdLst/>
              <a:ahLst/>
              <a:cxnLst/>
              <a:rect l="l" t="t" r="r" b="b"/>
              <a:pathLst>
                <a:path w="38735" h="88900">
                  <a:moveTo>
                    <a:pt x="38417" y="88709"/>
                  </a:moveTo>
                  <a:lnTo>
                    <a:pt x="38417" y="84937"/>
                  </a:lnTo>
                  <a:lnTo>
                    <a:pt x="25704" y="83959"/>
                  </a:lnTo>
                  <a:lnTo>
                    <a:pt x="24866" y="82842"/>
                  </a:lnTo>
                  <a:lnTo>
                    <a:pt x="24866" y="72783"/>
                  </a:lnTo>
                  <a:lnTo>
                    <a:pt x="24866" y="0"/>
                  </a:lnTo>
                  <a:lnTo>
                    <a:pt x="18997" y="2215"/>
                  </a:lnTo>
                  <a:lnTo>
                    <a:pt x="12904" y="4208"/>
                  </a:lnTo>
                  <a:lnTo>
                    <a:pt x="6576" y="5913"/>
                  </a:lnTo>
                  <a:lnTo>
                    <a:pt x="0" y="7264"/>
                  </a:lnTo>
                  <a:lnTo>
                    <a:pt x="0" y="10477"/>
                  </a:lnTo>
                  <a:lnTo>
                    <a:pt x="6705" y="10756"/>
                  </a:lnTo>
                  <a:lnTo>
                    <a:pt x="12852" y="11036"/>
                  </a:lnTo>
                  <a:lnTo>
                    <a:pt x="13411" y="11734"/>
                  </a:lnTo>
                  <a:lnTo>
                    <a:pt x="13411" y="18999"/>
                  </a:lnTo>
                  <a:lnTo>
                    <a:pt x="13411" y="72783"/>
                  </a:lnTo>
                  <a:lnTo>
                    <a:pt x="13411" y="82842"/>
                  </a:lnTo>
                  <a:lnTo>
                    <a:pt x="12712" y="83959"/>
                  </a:lnTo>
                  <a:lnTo>
                    <a:pt x="0" y="84937"/>
                  </a:lnTo>
                  <a:lnTo>
                    <a:pt x="0" y="88709"/>
                  </a:lnTo>
                  <a:lnTo>
                    <a:pt x="38417" y="88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4500" y="776921"/>
            <a:ext cx="6832600" cy="1534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back.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Beef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cattle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stand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square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wide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four corners tend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allow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more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shape and dimension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muscle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skeleton 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behind.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Boldness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rib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good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indicator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market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offer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more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natural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volume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muscle.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Heavy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 tend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get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progressively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wider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work down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line. They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ideally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bold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expressive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behind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shoulders,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come into a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deep,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full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loin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edge,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wide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level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hooks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pins.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shape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carried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down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behind,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heavy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typically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widest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stifle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stifle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carry their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advantage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width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dimension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muscle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lower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quarter.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side,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heavy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muscled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expressive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dimensional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forearm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through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center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body.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addition,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exhibit shape 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turn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hindquarter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when evaluated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distance.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Below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depiction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traits: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500" y="7650160"/>
            <a:ext cx="6880859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Finish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60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deposit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bottom.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condition is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referred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readiness.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livestock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contest,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recommended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assume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same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age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ready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harvest.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harvested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twelve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eighteen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months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age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around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1,200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1,400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pounds.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optimal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endpoint 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market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readiness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yield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grade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standpoint,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well.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57655" y="2350007"/>
            <a:ext cx="2209800" cy="2794000"/>
            <a:chOff x="1057655" y="2350007"/>
            <a:chExt cx="2209800" cy="27940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7655" y="2350007"/>
              <a:ext cx="2209799" cy="2793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16662" y="3423660"/>
              <a:ext cx="612140" cy="0"/>
            </a:xfrm>
            <a:custGeom>
              <a:avLst/>
              <a:gdLst/>
              <a:ahLst/>
              <a:cxnLst/>
              <a:rect l="l" t="t" r="r" b="b"/>
              <a:pathLst>
                <a:path w="612139">
                  <a:moveTo>
                    <a:pt x="0" y="0"/>
                  </a:moveTo>
                  <a:lnTo>
                    <a:pt x="611517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16658" y="3376543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4">
                  <a:moveTo>
                    <a:pt x="129476" y="94233"/>
                  </a:moveTo>
                  <a:lnTo>
                    <a:pt x="0" y="47116"/>
                  </a:lnTo>
                  <a:lnTo>
                    <a:pt x="129476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9312" y="3305060"/>
              <a:ext cx="201576" cy="178417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837176" y="2350007"/>
            <a:ext cx="2146300" cy="2806700"/>
            <a:chOff x="4837176" y="2350007"/>
            <a:chExt cx="2146300" cy="280670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7176" y="2350007"/>
              <a:ext cx="2146300" cy="28066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331515" y="2825935"/>
              <a:ext cx="1005205" cy="0"/>
            </a:xfrm>
            <a:custGeom>
              <a:avLst/>
              <a:gdLst/>
              <a:ahLst/>
              <a:cxnLst/>
              <a:rect l="l" t="t" r="r" b="b"/>
              <a:pathLst>
                <a:path w="1005204">
                  <a:moveTo>
                    <a:pt x="0" y="0"/>
                  </a:moveTo>
                  <a:lnTo>
                    <a:pt x="1004709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31510" y="2778818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4">
                  <a:moveTo>
                    <a:pt x="129476" y="94233"/>
                  </a:moveTo>
                  <a:lnTo>
                    <a:pt x="0" y="47116"/>
                  </a:lnTo>
                  <a:lnTo>
                    <a:pt x="129476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06756" y="2778819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4">
                  <a:moveTo>
                    <a:pt x="0" y="0"/>
                  </a:moveTo>
                  <a:lnTo>
                    <a:pt x="129476" y="47117"/>
                  </a:lnTo>
                  <a:lnTo>
                    <a:pt x="0" y="94234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395522" y="2976166"/>
              <a:ext cx="913765" cy="0"/>
            </a:xfrm>
            <a:custGeom>
              <a:avLst/>
              <a:gdLst/>
              <a:ahLst/>
              <a:cxnLst/>
              <a:rect l="l" t="t" r="r" b="b"/>
              <a:pathLst>
                <a:path w="913764">
                  <a:moveTo>
                    <a:pt x="0" y="0"/>
                  </a:moveTo>
                  <a:lnTo>
                    <a:pt x="913269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95518" y="2929048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4">
                  <a:moveTo>
                    <a:pt x="129476" y="94233"/>
                  </a:moveTo>
                  <a:lnTo>
                    <a:pt x="0" y="47116"/>
                  </a:lnTo>
                  <a:lnTo>
                    <a:pt x="129476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79324" y="2929049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4">
                  <a:moveTo>
                    <a:pt x="0" y="0"/>
                  </a:moveTo>
                  <a:lnTo>
                    <a:pt x="129476" y="47117"/>
                  </a:lnTo>
                  <a:lnTo>
                    <a:pt x="0" y="94234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139491" y="3607978"/>
              <a:ext cx="1672589" cy="0"/>
            </a:xfrm>
            <a:custGeom>
              <a:avLst/>
              <a:gdLst/>
              <a:ahLst/>
              <a:cxnLst/>
              <a:rect l="l" t="t" r="r" b="b"/>
              <a:pathLst>
                <a:path w="1672590">
                  <a:moveTo>
                    <a:pt x="0" y="0"/>
                  </a:moveTo>
                  <a:lnTo>
                    <a:pt x="1672221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39486" y="3560860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4">
                  <a:moveTo>
                    <a:pt x="129476" y="94234"/>
                  </a:moveTo>
                  <a:lnTo>
                    <a:pt x="0" y="47117"/>
                  </a:lnTo>
                  <a:lnTo>
                    <a:pt x="129476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682244" y="3560861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40" h="94614">
                  <a:moveTo>
                    <a:pt x="0" y="0"/>
                  </a:moveTo>
                  <a:lnTo>
                    <a:pt x="129476" y="47117"/>
                  </a:lnTo>
                  <a:lnTo>
                    <a:pt x="0" y="94234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09391" y="3767305"/>
              <a:ext cx="1005205" cy="0"/>
            </a:xfrm>
            <a:custGeom>
              <a:avLst/>
              <a:gdLst/>
              <a:ahLst/>
              <a:cxnLst/>
              <a:rect l="l" t="t" r="r" b="b"/>
              <a:pathLst>
                <a:path w="1005204">
                  <a:moveTo>
                    <a:pt x="0" y="0"/>
                  </a:moveTo>
                  <a:lnTo>
                    <a:pt x="1004709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09386" y="3720186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4">
                  <a:moveTo>
                    <a:pt x="129476" y="94234"/>
                  </a:moveTo>
                  <a:lnTo>
                    <a:pt x="0" y="47117"/>
                  </a:lnTo>
                  <a:lnTo>
                    <a:pt x="129476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84632" y="3720188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40" h="94614">
                  <a:moveTo>
                    <a:pt x="0" y="0"/>
                  </a:moveTo>
                  <a:lnTo>
                    <a:pt x="129476" y="47117"/>
                  </a:lnTo>
                  <a:lnTo>
                    <a:pt x="0" y="94234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55067" y="3638444"/>
              <a:ext cx="38735" cy="88900"/>
            </a:xfrm>
            <a:custGeom>
              <a:avLst/>
              <a:gdLst/>
              <a:ahLst/>
              <a:cxnLst/>
              <a:rect l="l" t="t" r="r" b="b"/>
              <a:pathLst>
                <a:path w="38735" h="88900">
                  <a:moveTo>
                    <a:pt x="38417" y="88709"/>
                  </a:moveTo>
                  <a:lnTo>
                    <a:pt x="38417" y="84937"/>
                  </a:lnTo>
                  <a:lnTo>
                    <a:pt x="25704" y="83959"/>
                  </a:lnTo>
                  <a:lnTo>
                    <a:pt x="24866" y="82842"/>
                  </a:lnTo>
                  <a:lnTo>
                    <a:pt x="24866" y="72783"/>
                  </a:lnTo>
                  <a:lnTo>
                    <a:pt x="24866" y="0"/>
                  </a:lnTo>
                  <a:lnTo>
                    <a:pt x="18997" y="2215"/>
                  </a:lnTo>
                  <a:lnTo>
                    <a:pt x="12904" y="4208"/>
                  </a:lnTo>
                  <a:lnTo>
                    <a:pt x="6576" y="5913"/>
                  </a:lnTo>
                  <a:lnTo>
                    <a:pt x="0" y="7264"/>
                  </a:lnTo>
                  <a:lnTo>
                    <a:pt x="0" y="10477"/>
                  </a:lnTo>
                  <a:lnTo>
                    <a:pt x="6705" y="10756"/>
                  </a:lnTo>
                  <a:lnTo>
                    <a:pt x="12852" y="11036"/>
                  </a:lnTo>
                  <a:lnTo>
                    <a:pt x="13411" y="11734"/>
                  </a:lnTo>
                  <a:lnTo>
                    <a:pt x="13411" y="18999"/>
                  </a:lnTo>
                  <a:lnTo>
                    <a:pt x="13411" y="72783"/>
                  </a:lnTo>
                  <a:lnTo>
                    <a:pt x="13411" y="82842"/>
                  </a:lnTo>
                  <a:lnTo>
                    <a:pt x="12712" y="83959"/>
                  </a:lnTo>
                  <a:lnTo>
                    <a:pt x="0" y="84937"/>
                  </a:lnTo>
                  <a:lnTo>
                    <a:pt x="0" y="88709"/>
                  </a:lnTo>
                  <a:lnTo>
                    <a:pt x="38417" y="88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480689" y="2447669"/>
            <a:ext cx="1177925" cy="1005840"/>
            <a:chOff x="3480689" y="2447669"/>
            <a:chExt cx="1177925" cy="1005840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80689" y="2447669"/>
              <a:ext cx="1177909" cy="10053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82340" y="2908425"/>
              <a:ext cx="76962" cy="8712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5134" y="3213225"/>
              <a:ext cx="76073" cy="87629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13226" y="3518025"/>
            <a:ext cx="586353" cy="23977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83864" y="3671949"/>
            <a:ext cx="82296" cy="85597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3480689" y="3971669"/>
            <a:ext cx="1179830" cy="1173480"/>
            <a:chOff x="3480689" y="3971669"/>
            <a:chExt cx="1179830" cy="1173480"/>
          </a:xfrm>
        </p:grpSpPr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76356" y="3976749"/>
              <a:ext cx="184021" cy="11074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80689" y="3971669"/>
              <a:ext cx="1130423" cy="11729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82340" y="4584825"/>
              <a:ext cx="76962" cy="8712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85134" y="4737225"/>
              <a:ext cx="76073" cy="87630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3415284" y="2356357"/>
            <a:ext cx="1344295" cy="2867660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63500" marR="92075">
              <a:lnSpc>
                <a:spcPct val="100000"/>
              </a:lnSpc>
              <a:spcBef>
                <a:spcPts val="425"/>
              </a:spcBef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Indicator: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Rear </a:t>
            </a:r>
            <a:r>
              <a:rPr sz="1000" spc="-2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View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(Left)</a:t>
            </a:r>
            <a:endParaRPr sz="10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000" spc="-5" dirty="0">
                <a:solidFill>
                  <a:srgbClr val="231F20"/>
                </a:solidFill>
                <a:latin typeface="Calibri"/>
                <a:cs typeface="Calibri"/>
              </a:rPr>
              <a:t>Pin</a:t>
            </a:r>
            <a:r>
              <a:rPr sz="10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endParaRPr sz="1000">
              <a:latin typeface="Calibri"/>
              <a:cs typeface="Calibri"/>
            </a:endParaRPr>
          </a:p>
          <a:p>
            <a:pPr marL="292100" marR="12065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Stifle </a:t>
            </a:r>
            <a:r>
              <a:rPr sz="1000" spc="-2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Stifle</a:t>
            </a:r>
            <a:endParaRPr sz="1000">
              <a:latin typeface="Calibri"/>
              <a:cs typeface="Calibri"/>
            </a:endParaRPr>
          </a:p>
          <a:p>
            <a:pPr marL="292100" marR="18161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Shape</a:t>
            </a:r>
            <a:r>
              <a:rPr sz="1000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0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Bold- </a:t>
            </a:r>
            <a:r>
              <a:rPr sz="1000" spc="-2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ness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Lower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Quarter</a:t>
            </a:r>
            <a:endParaRPr sz="10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Base</a:t>
            </a:r>
            <a:r>
              <a:rPr sz="10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63500" marR="86360">
              <a:lnSpc>
                <a:spcPct val="100000"/>
              </a:lnSpc>
            </a:pP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Musc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Indicators: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op 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View</a:t>
            </a:r>
            <a:r>
              <a:rPr sz="10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(Right)</a:t>
            </a:r>
            <a:endParaRPr sz="1000">
              <a:latin typeface="Calibri"/>
              <a:cs typeface="Calibri"/>
            </a:endParaRPr>
          </a:p>
          <a:p>
            <a:pPr marL="292100" marR="32131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0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231F20"/>
                </a:solidFill>
                <a:latin typeface="Calibri"/>
                <a:cs typeface="Calibri"/>
              </a:rPr>
              <a:t>Behind 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Shoulder</a:t>
            </a:r>
            <a:endParaRPr sz="10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Boldness</a:t>
            </a:r>
            <a:r>
              <a:rPr sz="10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Rib</a:t>
            </a:r>
            <a:endParaRPr sz="1000">
              <a:latin typeface="Calibri"/>
              <a:cs typeface="Calibri"/>
            </a:endParaRPr>
          </a:p>
          <a:p>
            <a:pPr marL="292100" marR="13462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Width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000" spc="30" dirty="0">
                <a:solidFill>
                  <a:srgbClr val="231F20"/>
                </a:solidFill>
                <a:latin typeface="Calibri"/>
                <a:cs typeface="Calibri"/>
              </a:rPr>
              <a:t>Full- </a:t>
            </a:r>
            <a:r>
              <a:rPr sz="1000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ness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alibri"/>
                <a:cs typeface="Calibri"/>
              </a:rPr>
              <a:t>Loin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Calibri"/>
                <a:cs typeface="Calibri"/>
              </a:rPr>
              <a:t>Edge</a:t>
            </a:r>
            <a:endParaRPr sz="10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spcBef>
                <a:spcPts val="120"/>
              </a:spcBef>
              <a:buAutoNum type="arabicPeriod"/>
              <a:tabLst>
                <a:tab pos="291465" algn="l"/>
                <a:tab pos="292100" algn="l"/>
              </a:tabLst>
            </a:pPr>
            <a:r>
              <a:rPr sz="1000" spc="15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0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Calibri"/>
                <a:cs typeface="Calibri"/>
              </a:rPr>
              <a:t>Hooks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80559" y="5349240"/>
            <a:ext cx="2503170" cy="2260600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409"/>
              </a:spcBef>
            </a:pP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Muscle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Indicators:</a:t>
            </a: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Side</a:t>
            </a:r>
            <a:r>
              <a:rPr sz="12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View</a:t>
            </a:r>
            <a:endParaRPr sz="12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1465" algn="l"/>
                <a:tab pos="292100" algn="l"/>
              </a:tabLst>
            </a:pPr>
            <a:r>
              <a:rPr sz="1200" spc="-5" dirty="0">
                <a:solidFill>
                  <a:srgbClr val="231F20"/>
                </a:solidFill>
                <a:latin typeface="Calibri"/>
                <a:cs typeface="Calibri"/>
              </a:rPr>
              <a:t>Turn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Quarter</a:t>
            </a:r>
            <a:endParaRPr sz="12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Loin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Edge</a:t>
            </a:r>
            <a:endParaRPr sz="12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Depth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Calibri"/>
                <a:cs typeface="Calibri"/>
              </a:rPr>
              <a:t>Spring</a:t>
            </a:r>
            <a:r>
              <a:rPr sz="12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Rib</a:t>
            </a:r>
            <a:endParaRPr sz="12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200" spc="20" dirty="0">
                <a:solidFill>
                  <a:srgbClr val="231F20"/>
                </a:solidFill>
                <a:latin typeface="Calibri"/>
                <a:cs typeface="Calibri"/>
              </a:rPr>
              <a:t>Width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2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Calibri"/>
                <a:cs typeface="Calibri"/>
              </a:rPr>
              <a:t>Forearm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211384" y="3241370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1</a:t>
            </a:r>
            <a:endParaRPr sz="1100">
              <a:latin typeface="Minion Pro"/>
              <a:cs typeface="Minion Pro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639366" y="3670544"/>
            <a:ext cx="939165" cy="179705"/>
            <a:chOff x="1639366" y="3670544"/>
            <a:chExt cx="939165" cy="179705"/>
          </a:xfrm>
        </p:grpSpPr>
        <p:sp>
          <p:nvSpPr>
            <p:cNvPr id="44" name="object 44"/>
            <p:cNvSpPr/>
            <p:nvPr/>
          </p:nvSpPr>
          <p:spPr>
            <a:xfrm>
              <a:off x="1652071" y="3790186"/>
              <a:ext cx="913765" cy="0"/>
            </a:xfrm>
            <a:custGeom>
              <a:avLst/>
              <a:gdLst/>
              <a:ahLst/>
              <a:cxnLst/>
              <a:rect l="l" t="t" r="r" b="b"/>
              <a:pathLst>
                <a:path w="913764">
                  <a:moveTo>
                    <a:pt x="0" y="0"/>
                  </a:moveTo>
                  <a:lnTo>
                    <a:pt x="913269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52066" y="3743069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4">
                  <a:moveTo>
                    <a:pt x="129476" y="94234"/>
                  </a:moveTo>
                  <a:lnTo>
                    <a:pt x="0" y="47117"/>
                  </a:lnTo>
                  <a:lnTo>
                    <a:pt x="129476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35872" y="3743070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4">
                  <a:moveTo>
                    <a:pt x="0" y="0"/>
                  </a:moveTo>
                  <a:lnTo>
                    <a:pt x="129476" y="47117"/>
                  </a:lnTo>
                  <a:lnTo>
                    <a:pt x="0" y="94234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275151" y="3670544"/>
              <a:ext cx="57150" cy="88900"/>
            </a:xfrm>
            <a:custGeom>
              <a:avLst/>
              <a:gdLst/>
              <a:ahLst/>
              <a:cxnLst/>
              <a:rect l="l" t="t" r="r" b="b"/>
              <a:pathLst>
                <a:path w="57150" h="88900">
                  <a:moveTo>
                    <a:pt x="53225" y="69151"/>
                  </a:moveTo>
                  <a:lnTo>
                    <a:pt x="49034" y="77952"/>
                  </a:lnTo>
                  <a:lnTo>
                    <a:pt x="47218" y="78511"/>
                  </a:lnTo>
                  <a:lnTo>
                    <a:pt x="39674" y="78511"/>
                  </a:lnTo>
                  <a:lnTo>
                    <a:pt x="13550" y="78511"/>
                  </a:lnTo>
                  <a:lnTo>
                    <a:pt x="41691" y="48303"/>
                  </a:lnTo>
                  <a:lnTo>
                    <a:pt x="51828" y="23609"/>
                  </a:lnTo>
                  <a:lnTo>
                    <a:pt x="49890" y="13732"/>
                  </a:lnTo>
                  <a:lnTo>
                    <a:pt x="44704" y="6303"/>
                  </a:lnTo>
                  <a:lnTo>
                    <a:pt x="37212" y="1626"/>
                  </a:lnTo>
                  <a:lnTo>
                    <a:pt x="28359" y="0"/>
                  </a:lnTo>
                  <a:lnTo>
                    <a:pt x="20256" y="0"/>
                  </a:lnTo>
                  <a:lnTo>
                    <a:pt x="13690" y="3632"/>
                  </a:lnTo>
                  <a:lnTo>
                    <a:pt x="9499" y="8242"/>
                  </a:lnTo>
                  <a:lnTo>
                    <a:pt x="1536" y="19557"/>
                  </a:lnTo>
                  <a:lnTo>
                    <a:pt x="4610" y="22351"/>
                  </a:lnTo>
                  <a:lnTo>
                    <a:pt x="8242" y="16903"/>
                  </a:lnTo>
                  <a:lnTo>
                    <a:pt x="14109" y="9359"/>
                  </a:lnTo>
                  <a:lnTo>
                    <a:pt x="23609" y="9359"/>
                  </a:lnTo>
                  <a:lnTo>
                    <a:pt x="33947" y="9359"/>
                  </a:lnTo>
                  <a:lnTo>
                    <a:pt x="40093" y="16205"/>
                  </a:lnTo>
                  <a:lnTo>
                    <a:pt x="40093" y="27939"/>
                  </a:lnTo>
                  <a:lnTo>
                    <a:pt x="38583" y="36837"/>
                  </a:lnTo>
                  <a:lnTo>
                    <a:pt x="11630" y="73779"/>
                  </a:lnTo>
                  <a:lnTo>
                    <a:pt x="0" y="85496"/>
                  </a:lnTo>
                  <a:lnTo>
                    <a:pt x="0" y="88709"/>
                  </a:lnTo>
                  <a:lnTo>
                    <a:pt x="52247" y="88709"/>
                  </a:lnTo>
                  <a:lnTo>
                    <a:pt x="53924" y="82422"/>
                  </a:lnTo>
                  <a:lnTo>
                    <a:pt x="55321" y="76276"/>
                  </a:lnTo>
                  <a:lnTo>
                    <a:pt x="57137" y="70408"/>
                  </a:lnTo>
                  <a:lnTo>
                    <a:pt x="53225" y="6915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2258120" y="3606854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2</a:t>
            </a:r>
            <a:endParaRPr sz="1100">
              <a:latin typeface="Minion Pro"/>
              <a:cs typeface="Minion Pro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248368" y="3958028"/>
            <a:ext cx="315595" cy="262890"/>
            <a:chOff x="2248368" y="3958028"/>
            <a:chExt cx="315595" cy="262890"/>
          </a:xfrm>
        </p:grpSpPr>
        <p:sp>
          <p:nvSpPr>
            <p:cNvPr id="50" name="object 50"/>
            <p:cNvSpPr/>
            <p:nvPr/>
          </p:nvSpPr>
          <p:spPr>
            <a:xfrm>
              <a:off x="2261074" y="3973009"/>
              <a:ext cx="290195" cy="234950"/>
            </a:xfrm>
            <a:custGeom>
              <a:avLst/>
              <a:gdLst/>
              <a:ahLst/>
              <a:cxnLst/>
              <a:rect l="l" t="t" r="r" b="b"/>
              <a:pathLst>
                <a:path w="290194" h="234950">
                  <a:moveTo>
                    <a:pt x="0" y="234734"/>
                  </a:moveTo>
                  <a:lnTo>
                    <a:pt x="289864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48368" y="3958028"/>
              <a:ext cx="315268" cy="262417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2309308" y="3894338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3</a:t>
            </a:r>
            <a:endParaRPr sz="1100">
              <a:latin typeface="Minion Pro"/>
              <a:cs typeface="Minion Pro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927282" y="4730652"/>
            <a:ext cx="403860" cy="225425"/>
            <a:chOff x="1927282" y="4730652"/>
            <a:chExt cx="403860" cy="225425"/>
          </a:xfrm>
        </p:grpSpPr>
        <p:sp>
          <p:nvSpPr>
            <p:cNvPr id="54" name="object 54"/>
            <p:cNvSpPr/>
            <p:nvPr/>
          </p:nvSpPr>
          <p:spPr>
            <a:xfrm>
              <a:off x="1939987" y="4896222"/>
              <a:ext cx="378460" cy="0"/>
            </a:xfrm>
            <a:custGeom>
              <a:avLst/>
              <a:gdLst/>
              <a:ahLst/>
              <a:cxnLst/>
              <a:rect l="l" t="t" r="r" b="b"/>
              <a:pathLst>
                <a:path w="378460">
                  <a:moveTo>
                    <a:pt x="0" y="0"/>
                  </a:moveTo>
                  <a:lnTo>
                    <a:pt x="378409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939982" y="4849105"/>
              <a:ext cx="129539" cy="94615"/>
            </a:xfrm>
            <a:custGeom>
              <a:avLst/>
              <a:gdLst/>
              <a:ahLst/>
              <a:cxnLst/>
              <a:rect l="l" t="t" r="r" b="b"/>
              <a:pathLst>
                <a:path w="129539" h="94614">
                  <a:moveTo>
                    <a:pt x="129476" y="94234"/>
                  </a:moveTo>
                  <a:lnTo>
                    <a:pt x="0" y="47117"/>
                  </a:lnTo>
                  <a:lnTo>
                    <a:pt x="129476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76225" y="4730652"/>
              <a:ext cx="154876" cy="225386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2199520" y="4666542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4</a:t>
            </a:r>
            <a:endParaRPr sz="1100">
              <a:latin typeface="Minion Pro"/>
              <a:cs typeface="Minion Pr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27140" y="3574754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1</a:t>
            </a:r>
            <a:endParaRPr sz="1100">
              <a:latin typeface="Minion Pro"/>
              <a:cs typeface="Minion Pro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543054" y="3473765"/>
            <a:ext cx="57150" cy="88900"/>
          </a:xfrm>
          <a:custGeom>
            <a:avLst/>
            <a:gdLst/>
            <a:ahLst/>
            <a:cxnLst/>
            <a:rect l="l" t="t" r="r" b="b"/>
            <a:pathLst>
              <a:path w="57150" h="88900">
                <a:moveTo>
                  <a:pt x="53225" y="69151"/>
                </a:moveTo>
                <a:lnTo>
                  <a:pt x="49034" y="77952"/>
                </a:lnTo>
                <a:lnTo>
                  <a:pt x="47218" y="78511"/>
                </a:lnTo>
                <a:lnTo>
                  <a:pt x="39674" y="78511"/>
                </a:lnTo>
                <a:lnTo>
                  <a:pt x="13550" y="78511"/>
                </a:lnTo>
                <a:lnTo>
                  <a:pt x="41691" y="48303"/>
                </a:lnTo>
                <a:lnTo>
                  <a:pt x="51828" y="23609"/>
                </a:lnTo>
                <a:lnTo>
                  <a:pt x="49890" y="13732"/>
                </a:lnTo>
                <a:lnTo>
                  <a:pt x="44703" y="6303"/>
                </a:lnTo>
                <a:lnTo>
                  <a:pt x="37212" y="1626"/>
                </a:lnTo>
                <a:lnTo>
                  <a:pt x="28359" y="0"/>
                </a:lnTo>
                <a:lnTo>
                  <a:pt x="20256" y="0"/>
                </a:lnTo>
                <a:lnTo>
                  <a:pt x="13690" y="3632"/>
                </a:lnTo>
                <a:lnTo>
                  <a:pt x="9499" y="8242"/>
                </a:lnTo>
                <a:lnTo>
                  <a:pt x="1536" y="19558"/>
                </a:lnTo>
                <a:lnTo>
                  <a:pt x="4610" y="22352"/>
                </a:lnTo>
                <a:lnTo>
                  <a:pt x="8242" y="16903"/>
                </a:lnTo>
                <a:lnTo>
                  <a:pt x="14109" y="9359"/>
                </a:lnTo>
                <a:lnTo>
                  <a:pt x="23609" y="9359"/>
                </a:lnTo>
                <a:lnTo>
                  <a:pt x="33947" y="9359"/>
                </a:lnTo>
                <a:lnTo>
                  <a:pt x="40093" y="16205"/>
                </a:lnTo>
                <a:lnTo>
                  <a:pt x="40093" y="27940"/>
                </a:lnTo>
                <a:lnTo>
                  <a:pt x="38583" y="36837"/>
                </a:lnTo>
                <a:lnTo>
                  <a:pt x="11630" y="73779"/>
                </a:lnTo>
                <a:lnTo>
                  <a:pt x="0" y="85496"/>
                </a:lnTo>
                <a:lnTo>
                  <a:pt x="0" y="88709"/>
                </a:lnTo>
                <a:lnTo>
                  <a:pt x="52247" y="88709"/>
                </a:lnTo>
                <a:lnTo>
                  <a:pt x="53924" y="82423"/>
                </a:lnTo>
                <a:lnTo>
                  <a:pt x="55321" y="76276"/>
                </a:lnTo>
                <a:lnTo>
                  <a:pt x="57137" y="70408"/>
                </a:lnTo>
                <a:lnTo>
                  <a:pt x="53225" y="69151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5526023" y="3410074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2</a:t>
            </a:r>
            <a:endParaRPr sz="1100">
              <a:latin typeface="Minion Pro"/>
              <a:cs typeface="Minion Pro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058010" y="2843823"/>
            <a:ext cx="53340" cy="90805"/>
          </a:xfrm>
          <a:custGeom>
            <a:avLst/>
            <a:gdLst/>
            <a:ahLst/>
            <a:cxnLst/>
            <a:rect l="l" t="t" r="r" b="b"/>
            <a:pathLst>
              <a:path w="53339" h="90805">
                <a:moveTo>
                  <a:pt x="5727" y="19418"/>
                </a:moveTo>
                <a:lnTo>
                  <a:pt x="9220" y="14249"/>
                </a:lnTo>
                <a:lnTo>
                  <a:pt x="14808" y="8381"/>
                </a:lnTo>
                <a:lnTo>
                  <a:pt x="22491" y="8381"/>
                </a:lnTo>
                <a:lnTo>
                  <a:pt x="29895" y="8381"/>
                </a:lnTo>
                <a:lnTo>
                  <a:pt x="35763" y="12852"/>
                </a:lnTo>
                <a:lnTo>
                  <a:pt x="35763" y="21513"/>
                </a:lnTo>
                <a:lnTo>
                  <a:pt x="34078" y="28404"/>
                </a:lnTo>
                <a:lnTo>
                  <a:pt x="29406" y="33789"/>
                </a:lnTo>
                <a:lnTo>
                  <a:pt x="22325" y="37996"/>
                </a:lnTo>
                <a:lnTo>
                  <a:pt x="13411" y="41351"/>
                </a:lnTo>
                <a:lnTo>
                  <a:pt x="14389" y="45402"/>
                </a:lnTo>
                <a:lnTo>
                  <a:pt x="16624" y="44703"/>
                </a:lnTo>
                <a:lnTo>
                  <a:pt x="19977" y="43865"/>
                </a:lnTo>
                <a:lnTo>
                  <a:pt x="23329" y="43865"/>
                </a:lnTo>
                <a:lnTo>
                  <a:pt x="31292" y="43865"/>
                </a:lnTo>
                <a:lnTo>
                  <a:pt x="41071" y="49034"/>
                </a:lnTo>
                <a:lnTo>
                  <a:pt x="41071" y="61887"/>
                </a:lnTo>
                <a:lnTo>
                  <a:pt x="39825" y="71039"/>
                </a:lnTo>
                <a:lnTo>
                  <a:pt x="36339" y="77690"/>
                </a:lnTo>
                <a:lnTo>
                  <a:pt x="30993" y="81748"/>
                </a:lnTo>
                <a:lnTo>
                  <a:pt x="24168" y="83121"/>
                </a:lnTo>
                <a:lnTo>
                  <a:pt x="16205" y="83121"/>
                </a:lnTo>
                <a:lnTo>
                  <a:pt x="10477" y="79209"/>
                </a:lnTo>
                <a:lnTo>
                  <a:pt x="6845" y="75996"/>
                </a:lnTo>
                <a:lnTo>
                  <a:pt x="5727" y="75018"/>
                </a:lnTo>
                <a:lnTo>
                  <a:pt x="279" y="80606"/>
                </a:lnTo>
                <a:lnTo>
                  <a:pt x="0" y="82283"/>
                </a:lnTo>
                <a:lnTo>
                  <a:pt x="558" y="83819"/>
                </a:lnTo>
                <a:lnTo>
                  <a:pt x="2514" y="85636"/>
                </a:lnTo>
                <a:lnTo>
                  <a:pt x="4330" y="87312"/>
                </a:lnTo>
                <a:lnTo>
                  <a:pt x="10058" y="90385"/>
                </a:lnTo>
                <a:lnTo>
                  <a:pt x="16484" y="90385"/>
                </a:lnTo>
                <a:lnTo>
                  <a:pt x="26446" y="88417"/>
                </a:lnTo>
                <a:lnTo>
                  <a:pt x="38557" y="82388"/>
                </a:lnTo>
                <a:lnTo>
                  <a:pt x="48781" y="72115"/>
                </a:lnTo>
                <a:lnTo>
                  <a:pt x="53086" y="57416"/>
                </a:lnTo>
                <a:lnTo>
                  <a:pt x="51780" y="50130"/>
                </a:lnTo>
                <a:lnTo>
                  <a:pt x="47986" y="43865"/>
                </a:lnTo>
                <a:lnTo>
                  <a:pt x="41888" y="39067"/>
                </a:lnTo>
                <a:lnTo>
                  <a:pt x="33667" y="36182"/>
                </a:lnTo>
                <a:lnTo>
                  <a:pt x="33667" y="35902"/>
                </a:lnTo>
                <a:lnTo>
                  <a:pt x="37719" y="33108"/>
                </a:lnTo>
                <a:lnTo>
                  <a:pt x="41071" y="30594"/>
                </a:lnTo>
                <a:lnTo>
                  <a:pt x="43167" y="28359"/>
                </a:lnTo>
                <a:lnTo>
                  <a:pt x="45821" y="25704"/>
                </a:lnTo>
                <a:lnTo>
                  <a:pt x="47498" y="22491"/>
                </a:lnTo>
                <a:lnTo>
                  <a:pt x="47498" y="18440"/>
                </a:lnTo>
                <a:lnTo>
                  <a:pt x="46013" y="11079"/>
                </a:lnTo>
                <a:lnTo>
                  <a:pt x="41805" y="5238"/>
                </a:lnTo>
                <a:lnTo>
                  <a:pt x="35239" y="1388"/>
                </a:lnTo>
                <a:lnTo>
                  <a:pt x="26682" y="0"/>
                </a:lnTo>
                <a:lnTo>
                  <a:pt x="19278" y="0"/>
                </a:lnTo>
                <a:lnTo>
                  <a:pt x="12852" y="3492"/>
                </a:lnTo>
                <a:lnTo>
                  <a:pt x="8940" y="7823"/>
                </a:lnTo>
                <a:lnTo>
                  <a:pt x="2794" y="16624"/>
                </a:lnTo>
                <a:lnTo>
                  <a:pt x="5727" y="19418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6039163" y="2780132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3</a:t>
            </a:r>
            <a:endParaRPr sz="1100">
              <a:latin typeface="Minion Pro"/>
              <a:cs typeface="Minion Pro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575105" y="2695097"/>
            <a:ext cx="60960" cy="88900"/>
          </a:xfrm>
          <a:custGeom>
            <a:avLst/>
            <a:gdLst/>
            <a:ahLst/>
            <a:cxnLst/>
            <a:rect l="l" t="t" r="r" b="b"/>
            <a:pathLst>
              <a:path w="60960" h="88900">
                <a:moveTo>
                  <a:pt x="60909" y="63423"/>
                </a:moveTo>
                <a:lnTo>
                  <a:pt x="60909" y="56857"/>
                </a:lnTo>
                <a:lnTo>
                  <a:pt x="47497" y="56857"/>
                </a:lnTo>
                <a:lnTo>
                  <a:pt x="47497" y="0"/>
                </a:lnTo>
                <a:lnTo>
                  <a:pt x="41909" y="0"/>
                </a:lnTo>
                <a:lnTo>
                  <a:pt x="31157" y="14524"/>
                </a:lnTo>
                <a:lnTo>
                  <a:pt x="20535" y="29441"/>
                </a:lnTo>
                <a:lnTo>
                  <a:pt x="10123" y="44516"/>
                </a:lnTo>
                <a:lnTo>
                  <a:pt x="0" y="59512"/>
                </a:lnTo>
                <a:lnTo>
                  <a:pt x="0" y="63423"/>
                </a:lnTo>
                <a:lnTo>
                  <a:pt x="36321" y="63423"/>
                </a:lnTo>
                <a:lnTo>
                  <a:pt x="36321" y="73482"/>
                </a:lnTo>
                <a:lnTo>
                  <a:pt x="36321" y="82702"/>
                </a:lnTo>
                <a:lnTo>
                  <a:pt x="35763" y="83540"/>
                </a:lnTo>
                <a:lnTo>
                  <a:pt x="23609" y="84518"/>
                </a:lnTo>
                <a:lnTo>
                  <a:pt x="23609" y="88290"/>
                </a:lnTo>
                <a:lnTo>
                  <a:pt x="59372" y="88290"/>
                </a:lnTo>
                <a:lnTo>
                  <a:pt x="59372" y="84518"/>
                </a:lnTo>
                <a:lnTo>
                  <a:pt x="48056" y="83540"/>
                </a:lnTo>
                <a:lnTo>
                  <a:pt x="47497" y="82842"/>
                </a:lnTo>
                <a:lnTo>
                  <a:pt x="47497" y="73482"/>
                </a:lnTo>
                <a:lnTo>
                  <a:pt x="47497" y="63423"/>
                </a:lnTo>
                <a:lnTo>
                  <a:pt x="60909" y="63423"/>
                </a:lnTo>
                <a:close/>
              </a:path>
              <a:path w="60960" h="88900">
                <a:moveTo>
                  <a:pt x="36321" y="56857"/>
                </a:moveTo>
                <a:lnTo>
                  <a:pt x="8801" y="56857"/>
                </a:lnTo>
                <a:lnTo>
                  <a:pt x="15690" y="45625"/>
                </a:lnTo>
                <a:lnTo>
                  <a:pt x="22526" y="35099"/>
                </a:lnTo>
                <a:lnTo>
                  <a:pt x="29310" y="25150"/>
                </a:lnTo>
                <a:lnTo>
                  <a:pt x="36042" y="15646"/>
                </a:lnTo>
                <a:lnTo>
                  <a:pt x="36321" y="15646"/>
                </a:lnTo>
                <a:lnTo>
                  <a:pt x="36321" y="56857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5559611" y="2630988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4</a:t>
            </a:r>
            <a:endParaRPr sz="1100">
              <a:latin typeface="Minion Pro"/>
              <a:cs typeface="Minion Pro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66248" y="6180157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1</a:t>
            </a:r>
            <a:endParaRPr sz="1100">
              <a:latin typeface="Minion Pro"/>
              <a:cs typeface="Minion Pro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303317" y="5925248"/>
            <a:ext cx="57150" cy="88900"/>
          </a:xfrm>
          <a:custGeom>
            <a:avLst/>
            <a:gdLst/>
            <a:ahLst/>
            <a:cxnLst/>
            <a:rect l="l" t="t" r="r" b="b"/>
            <a:pathLst>
              <a:path w="57150" h="88900">
                <a:moveTo>
                  <a:pt x="53225" y="69151"/>
                </a:moveTo>
                <a:lnTo>
                  <a:pt x="49034" y="77952"/>
                </a:lnTo>
                <a:lnTo>
                  <a:pt x="47218" y="78511"/>
                </a:lnTo>
                <a:lnTo>
                  <a:pt x="39674" y="78511"/>
                </a:lnTo>
                <a:lnTo>
                  <a:pt x="13550" y="78511"/>
                </a:lnTo>
                <a:lnTo>
                  <a:pt x="41691" y="48303"/>
                </a:lnTo>
                <a:lnTo>
                  <a:pt x="51828" y="23609"/>
                </a:lnTo>
                <a:lnTo>
                  <a:pt x="49890" y="13732"/>
                </a:lnTo>
                <a:lnTo>
                  <a:pt x="44704" y="6303"/>
                </a:lnTo>
                <a:lnTo>
                  <a:pt x="37212" y="1626"/>
                </a:lnTo>
                <a:lnTo>
                  <a:pt x="28359" y="0"/>
                </a:lnTo>
                <a:lnTo>
                  <a:pt x="20256" y="0"/>
                </a:lnTo>
                <a:lnTo>
                  <a:pt x="13690" y="3632"/>
                </a:lnTo>
                <a:lnTo>
                  <a:pt x="9499" y="8242"/>
                </a:lnTo>
                <a:lnTo>
                  <a:pt x="1536" y="19557"/>
                </a:lnTo>
                <a:lnTo>
                  <a:pt x="4610" y="22351"/>
                </a:lnTo>
                <a:lnTo>
                  <a:pt x="8242" y="16903"/>
                </a:lnTo>
                <a:lnTo>
                  <a:pt x="14109" y="9359"/>
                </a:lnTo>
                <a:lnTo>
                  <a:pt x="23609" y="9359"/>
                </a:lnTo>
                <a:lnTo>
                  <a:pt x="33947" y="9359"/>
                </a:lnTo>
                <a:lnTo>
                  <a:pt x="40093" y="16205"/>
                </a:lnTo>
                <a:lnTo>
                  <a:pt x="40093" y="27939"/>
                </a:lnTo>
                <a:lnTo>
                  <a:pt x="38583" y="36837"/>
                </a:lnTo>
                <a:lnTo>
                  <a:pt x="11630" y="73779"/>
                </a:lnTo>
                <a:lnTo>
                  <a:pt x="0" y="85496"/>
                </a:lnTo>
                <a:lnTo>
                  <a:pt x="0" y="88709"/>
                </a:lnTo>
                <a:lnTo>
                  <a:pt x="52247" y="88709"/>
                </a:lnTo>
                <a:lnTo>
                  <a:pt x="53924" y="82422"/>
                </a:lnTo>
                <a:lnTo>
                  <a:pt x="55321" y="76276"/>
                </a:lnTo>
                <a:lnTo>
                  <a:pt x="57137" y="70408"/>
                </a:lnTo>
                <a:lnTo>
                  <a:pt x="53225" y="69151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2286286" y="5861558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2</a:t>
            </a:r>
            <a:endParaRPr sz="1100">
              <a:latin typeface="Minion Pro"/>
              <a:cs typeface="Minion Pro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834751" y="6194195"/>
            <a:ext cx="53340" cy="90805"/>
          </a:xfrm>
          <a:custGeom>
            <a:avLst/>
            <a:gdLst/>
            <a:ahLst/>
            <a:cxnLst/>
            <a:rect l="l" t="t" r="r" b="b"/>
            <a:pathLst>
              <a:path w="53339" h="90804">
                <a:moveTo>
                  <a:pt x="5727" y="19418"/>
                </a:moveTo>
                <a:lnTo>
                  <a:pt x="9220" y="14249"/>
                </a:lnTo>
                <a:lnTo>
                  <a:pt x="14808" y="8381"/>
                </a:lnTo>
                <a:lnTo>
                  <a:pt x="22491" y="8381"/>
                </a:lnTo>
                <a:lnTo>
                  <a:pt x="29895" y="8381"/>
                </a:lnTo>
                <a:lnTo>
                  <a:pt x="35763" y="12852"/>
                </a:lnTo>
                <a:lnTo>
                  <a:pt x="35763" y="21513"/>
                </a:lnTo>
                <a:lnTo>
                  <a:pt x="34078" y="28404"/>
                </a:lnTo>
                <a:lnTo>
                  <a:pt x="29406" y="33789"/>
                </a:lnTo>
                <a:lnTo>
                  <a:pt x="22325" y="37996"/>
                </a:lnTo>
                <a:lnTo>
                  <a:pt x="13411" y="41351"/>
                </a:lnTo>
                <a:lnTo>
                  <a:pt x="14389" y="45402"/>
                </a:lnTo>
                <a:lnTo>
                  <a:pt x="16624" y="44703"/>
                </a:lnTo>
                <a:lnTo>
                  <a:pt x="19977" y="43865"/>
                </a:lnTo>
                <a:lnTo>
                  <a:pt x="23329" y="43865"/>
                </a:lnTo>
                <a:lnTo>
                  <a:pt x="31292" y="43865"/>
                </a:lnTo>
                <a:lnTo>
                  <a:pt x="41071" y="49034"/>
                </a:lnTo>
                <a:lnTo>
                  <a:pt x="41071" y="61887"/>
                </a:lnTo>
                <a:lnTo>
                  <a:pt x="39825" y="71039"/>
                </a:lnTo>
                <a:lnTo>
                  <a:pt x="36339" y="77690"/>
                </a:lnTo>
                <a:lnTo>
                  <a:pt x="30993" y="81748"/>
                </a:lnTo>
                <a:lnTo>
                  <a:pt x="24168" y="83121"/>
                </a:lnTo>
                <a:lnTo>
                  <a:pt x="16205" y="83121"/>
                </a:lnTo>
                <a:lnTo>
                  <a:pt x="10477" y="79209"/>
                </a:lnTo>
                <a:lnTo>
                  <a:pt x="6845" y="75996"/>
                </a:lnTo>
                <a:lnTo>
                  <a:pt x="5727" y="75018"/>
                </a:lnTo>
                <a:lnTo>
                  <a:pt x="279" y="80606"/>
                </a:lnTo>
                <a:lnTo>
                  <a:pt x="0" y="82283"/>
                </a:lnTo>
                <a:lnTo>
                  <a:pt x="558" y="83819"/>
                </a:lnTo>
                <a:lnTo>
                  <a:pt x="2514" y="85636"/>
                </a:lnTo>
                <a:lnTo>
                  <a:pt x="4330" y="87312"/>
                </a:lnTo>
                <a:lnTo>
                  <a:pt x="10058" y="90385"/>
                </a:lnTo>
                <a:lnTo>
                  <a:pt x="16484" y="90385"/>
                </a:lnTo>
                <a:lnTo>
                  <a:pt x="26446" y="88417"/>
                </a:lnTo>
                <a:lnTo>
                  <a:pt x="38557" y="82388"/>
                </a:lnTo>
                <a:lnTo>
                  <a:pt x="48781" y="72115"/>
                </a:lnTo>
                <a:lnTo>
                  <a:pt x="53085" y="57416"/>
                </a:lnTo>
                <a:lnTo>
                  <a:pt x="51780" y="50130"/>
                </a:lnTo>
                <a:lnTo>
                  <a:pt x="47986" y="43865"/>
                </a:lnTo>
                <a:lnTo>
                  <a:pt x="41888" y="39067"/>
                </a:lnTo>
                <a:lnTo>
                  <a:pt x="33667" y="36182"/>
                </a:lnTo>
                <a:lnTo>
                  <a:pt x="33667" y="35902"/>
                </a:lnTo>
                <a:lnTo>
                  <a:pt x="37718" y="33108"/>
                </a:lnTo>
                <a:lnTo>
                  <a:pt x="41071" y="30594"/>
                </a:lnTo>
                <a:lnTo>
                  <a:pt x="43167" y="28359"/>
                </a:lnTo>
                <a:lnTo>
                  <a:pt x="45821" y="25704"/>
                </a:lnTo>
                <a:lnTo>
                  <a:pt x="47497" y="22491"/>
                </a:lnTo>
                <a:lnTo>
                  <a:pt x="47497" y="18440"/>
                </a:lnTo>
                <a:lnTo>
                  <a:pt x="46013" y="11079"/>
                </a:lnTo>
                <a:lnTo>
                  <a:pt x="41805" y="5238"/>
                </a:lnTo>
                <a:lnTo>
                  <a:pt x="35239" y="1388"/>
                </a:lnTo>
                <a:lnTo>
                  <a:pt x="26682" y="0"/>
                </a:lnTo>
                <a:lnTo>
                  <a:pt x="19278" y="0"/>
                </a:lnTo>
                <a:lnTo>
                  <a:pt x="12852" y="3492"/>
                </a:lnTo>
                <a:lnTo>
                  <a:pt x="8940" y="7823"/>
                </a:lnTo>
                <a:lnTo>
                  <a:pt x="2793" y="16624"/>
                </a:lnTo>
                <a:lnTo>
                  <a:pt x="5727" y="19418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2815904" y="6130504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3</a:t>
            </a:r>
            <a:endParaRPr sz="1100">
              <a:latin typeface="Minion Pro"/>
              <a:cs typeface="Minion Pro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276913" y="6617778"/>
            <a:ext cx="60960" cy="88900"/>
          </a:xfrm>
          <a:custGeom>
            <a:avLst/>
            <a:gdLst/>
            <a:ahLst/>
            <a:cxnLst/>
            <a:rect l="l" t="t" r="r" b="b"/>
            <a:pathLst>
              <a:path w="60960" h="88900">
                <a:moveTo>
                  <a:pt x="60909" y="63423"/>
                </a:moveTo>
                <a:lnTo>
                  <a:pt x="60909" y="56857"/>
                </a:lnTo>
                <a:lnTo>
                  <a:pt x="47497" y="56857"/>
                </a:lnTo>
                <a:lnTo>
                  <a:pt x="47497" y="0"/>
                </a:lnTo>
                <a:lnTo>
                  <a:pt x="41909" y="0"/>
                </a:lnTo>
                <a:lnTo>
                  <a:pt x="31157" y="14524"/>
                </a:lnTo>
                <a:lnTo>
                  <a:pt x="20535" y="29441"/>
                </a:lnTo>
                <a:lnTo>
                  <a:pt x="10123" y="44516"/>
                </a:lnTo>
                <a:lnTo>
                  <a:pt x="0" y="59512"/>
                </a:lnTo>
                <a:lnTo>
                  <a:pt x="0" y="63423"/>
                </a:lnTo>
                <a:lnTo>
                  <a:pt x="36321" y="63423"/>
                </a:lnTo>
                <a:lnTo>
                  <a:pt x="36321" y="73482"/>
                </a:lnTo>
                <a:lnTo>
                  <a:pt x="36321" y="82702"/>
                </a:lnTo>
                <a:lnTo>
                  <a:pt x="35763" y="83540"/>
                </a:lnTo>
                <a:lnTo>
                  <a:pt x="23609" y="84518"/>
                </a:lnTo>
                <a:lnTo>
                  <a:pt x="23609" y="88290"/>
                </a:lnTo>
                <a:lnTo>
                  <a:pt x="59372" y="88290"/>
                </a:lnTo>
                <a:lnTo>
                  <a:pt x="59372" y="84518"/>
                </a:lnTo>
                <a:lnTo>
                  <a:pt x="48056" y="83540"/>
                </a:lnTo>
                <a:lnTo>
                  <a:pt x="47497" y="82842"/>
                </a:lnTo>
                <a:lnTo>
                  <a:pt x="47497" y="73482"/>
                </a:lnTo>
                <a:lnTo>
                  <a:pt x="47497" y="63423"/>
                </a:lnTo>
                <a:lnTo>
                  <a:pt x="60909" y="63423"/>
                </a:lnTo>
                <a:close/>
              </a:path>
              <a:path w="60960" h="88900">
                <a:moveTo>
                  <a:pt x="36321" y="56857"/>
                </a:moveTo>
                <a:lnTo>
                  <a:pt x="8801" y="56857"/>
                </a:lnTo>
                <a:lnTo>
                  <a:pt x="15690" y="45625"/>
                </a:lnTo>
                <a:lnTo>
                  <a:pt x="22526" y="35099"/>
                </a:lnTo>
                <a:lnTo>
                  <a:pt x="29310" y="25150"/>
                </a:lnTo>
                <a:lnTo>
                  <a:pt x="36042" y="15646"/>
                </a:lnTo>
                <a:lnTo>
                  <a:pt x="36321" y="15646"/>
                </a:lnTo>
                <a:lnTo>
                  <a:pt x="36321" y="56857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3261419" y="6553668"/>
            <a:ext cx="9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Minion Pro"/>
                <a:cs typeface="Minion Pro"/>
              </a:rPr>
              <a:t>4</a:t>
            </a:r>
            <a:endParaRPr sz="1100">
              <a:latin typeface="Minion Pro"/>
              <a:cs typeface="Minion Pro"/>
            </a:endParaRPr>
          </a:p>
        </p:txBody>
      </p:sp>
      <p:pic>
        <p:nvPicPr>
          <p:cNvPr id="72" name="object 7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480550" y="5976997"/>
            <a:ext cx="76669" cy="126060"/>
          </a:xfrm>
          <a:prstGeom prst="rect">
            <a:avLst/>
          </a:prstGeom>
        </p:spPr>
      </p:pic>
      <p:grpSp>
        <p:nvGrpSpPr>
          <p:cNvPr id="73" name="object 73"/>
          <p:cNvGrpSpPr/>
          <p:nvPr/>
        </p:nvGrpSpPr>
        <p:grpSpPr>
          <a:xfrm>
            <a:off x="1058284" y="5357469"/>
            <a:ext cx="3215640" cy="2207260"/>
            <a:chOff x="1058284" y="5357469"/>
            <a:chExt cx="3215640" cy="2207260"/>
          </a:xfrm>
        </p:grpSpPr>
        <p:sp>
          <p:nvSpPr>
            <p:cNvPr id="74" name="object 74"/>
            <p:cNvSpPr/>
            <p:nvPr/>
          </p:nvSpPr>
          <p:spPr>
            <a:xfrm>
              <a:off x="1625041" y="6000156"/>
              <a:ext cx="80645" cy="562610"/>
            </a:xfrm>
            <a:custGeom>
              <a:avLst/>
              <a:gdLst/>
              <a:ahLst/>
              <a:cxnLst/>
              <a:rect l="l" t="t" r="r" b="b"/>
              <a:pathLst>
                <a:path w="80644" h="562609">
                  <a:moveTo>
                    <a:pt x="80429" y="562406"/>
                  </a:moveTo>
                  <a:lnTo>
                    <a:pt x="54680" y="525497"/>
                  </a:lnTo>
                  <a:lnTo>
                    <a:pt x="33990" y="492222"/>
                  </a:lnTo>
                  <a:lnTo>
                    <a:pt x="18268" y="457433"/>
                  </a:lnTo>
                  <a:lnTo>
                    <a:pt x="7423" y="415979"/>
                  </a:lnTo>
                  <a:lnTo>
                    <a:pt x="1364" y="362711"/>
                  </a:lnTo>
                  <a:lnTo>
                    <a:pt x="0" y="292480"/>
                  </a:lnTo>
                  <a:lnTo>
                    <a:pt x="3589" y="245652"/>
                  </a:lnTo>
                  <a:lnTo>
                    <a:pt x="12324" y="198823"/>
                  </a:lnTo>
                  <a:lnTo>
                    <a:pt x="24798" y="152392"/>
                  </a:lnTo>
                  <a:lnTo>
                    <a:pt x="39607" y="106757"/>
                  </a:lnTo>
                  <a:lnTo>
                    <a:pt x="55346" y="62318"/>
                  </a:lnTo>
                  <a:lnTo>
                    <a:pt x="60573" y="47134"/>
                  </a:lnTo>
                  <a:lnTo>
                    <a:pt x="65498" y="31978"/>
                  </a:lnTo>
                  <a:lnTo>
                    <a:pt x="70535" y="16413"/>
                  </a:lnTo>
                  <a:lnTo>
                    <a:pt x="76098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212406" y="5896160"/>
              <a:ext cx="27940" cy="213995"/>
            </a:xfrm>
            <a:custGeom>
              <a:avLst/>
              <a:gdLst/>
              <a:ahLst/>
              <a:cxnLst/>
              <a:rect l="l" t="t" r="r" b="b"/>
              <a:pathLst>
                <a:path w="27939" h="213995">
                  <a:moveTo>
                    <a:pt x="12700" y="0"/>
                  </a:moveTo>
                  <a:lnTo>
                    <a:pt x="10715" y="30010"/>
                  </a:lnTo>
                  <a:lnTo>
                    <a:pt x="6350" y="57638"/>
                  </a:lnTo>
                  <a:lnTo>
                    <a:pt x="1984" y="85267"/>
                  </a:lnTo>
                  <a:lnTo>
                    <a:pt x="0" y="115277"/>
                  </a:lnTo>
                  <a:lnTo>
                    <a:pt x="1034" y="129704"/>
                  </a:lnTo>
                  <a:lnTo>
                    <a:pt x="3759" y="150360"/>
                  </a:lnTo>
                  <a:lnTo>
                    <a:pt x="7608" y="170565"/>
                  </a:lnTo>
                  <a:lnTo>
                    <a:pt x="12014" y="183642"/>
                  </a:lnTo>
                  <a:lnTo>
                    <a:pt x="15407" y="191588"/>
                  </a:lnTo>
                  <a:lnTo>
                    <a:pt x="17946" y="200226"/>
                  </a:lnTo>
                  <a:lnTo>
                    <a:pt x="21374" y="208128"/>
                  </a:lnTo>
                  <a:lnTo>
                    <a:pt x="27432" y="213868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751629" y="5916599"/>
              <a:ext cx="109855" cy="824230"/>
            </a:xfrm>
            <a:custGeom>
              <a:avLst/>
              <a:gdLst/>
              <a:ahLst/>
              <a:cxnLst/>
              <a:rect l="l" t="t" r="r" b="b"/>
              <a:pathLst>
                <a:path w="109855" h="824229">
                  <a:moveTo>
                    <a:pt x="29587" y="0"/>
                  </a:moveTo>
                  <a:lnTo>
                    <a:pt x="30268" y="7746"/>
                  </a:lnTo>
                  <a:lnTo>
                    <a:pt x="27181" y="13234"/>
                  </a:lnTo>
                  <a:lnTo>
                    <a:pt x="22608" y="18239"/>
                  </a:lnTo>
                  <a:lnTo>
                    <a:pt x="18830" y="24536"/>
                  </a:lnTo>
                  <a:lnTo>
                    <a:pt x="7405" y="68102"/>
                  </a:lnTo>
                  <a:lnTo>
                    <a:pt x="1752" y="112480"/>
                  </a:lnTo>
                  <a:lnTo>
                    <a:pt x="0" y="157063"/>
                  </a:lnTo>
                  <a:lnTo>
                    <a:pt x="276" y="201244"/>
                  </a:lnTo>
                  <a:lnTo>
                    <a:pt x="623" y="240129"/>
                  </a:lnTo>
                  <a:lnTo>
                    <a:pt x="3260" y="316388"/>
                  </a:lnTo>
                  <a:lnTo>
                    <a:pt x="7858" y="355981"/>
                  </a:lnTo>
                  <a:lnTo>
                    <a:pt x="14333" y="407018"/>
                  </a:lnTo>
                  <a:lnTo>
                    <a:pt x="18790" y="458050"/>
                  </a:lnTo>
                  <a:lnTo>
                    <a:pt x="22396" y="509066"/>
                  </a:lnTo>
                  <a:lnTo>
                    <a:pt x="26317" y="560053"/>
                  </a:lnTo>
                  <a:lnTo>
                    <a:pt x="31720" y="610996"/>
                  </a:lnTo>
                  <a:lnTo>
                    <a:pt x="39773" y="661885"/>
                  </a:lnTo>
                  <a:lnTo>
                    <a:pt x="49196" y="701370"/>
                  </a:lnTo>
                  <a:lnTo>
                    <a:pt x="54439" y="720996"/>
                  </a:lnTo>
                  <a:lnTo>
                    <a:pt x="59343" y="740702"/>
                  </a:lnTo>
                  <a:lnTo>
                    <a:pt x="63224" y="764655"/>
                  </a:lnTo>
                  <a:lnTo>
                    <a:pt x="69241" y="791365"/>
                  </a:lnTo>
                  <a:lnTo>
                    <a:pt x="82905" y="813575"/>
                  </a:lnTo>
                  <a:lnTo>
                    <a:pt x="109724" y="824026"/>
                  </a:lnTo>
                </a:path>
              </a:pathLst>
            </a:custGeom>
            <a:ln w="253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034614" y="6803666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3225" y="990"/>
                  </a:moveTo>
                  <a:lnTo>
                    <a:pt x="2070" y="634"/>
                  </a:lnTo>
                  <a:lnTo>
                    <a:pt x="990" y="304"/>
                  </a:lnTo>
                  <a:lnTo>
                    <a:pt x="0" y="0"/>
                  </a:lnTo>
                </a:path>
              </a:pathLst>
            </a:custGeom>
            <a:ln w="253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173332" y="6703987"/>
              <a:ext cx="256540" cy="36830"/>
            </a:xfrm>
            <a:custGeom>
              <a:avLst/>
              <a:gdLst/>
              <a:ahLst/>
              <a:cxnLst/>
              <a:rect l="l" t="t" r="r" b="b"/>
              <a:pathLst>
                <a:path w="256539" h="36829">
                  <a:moveTo>
                    <a:pt x="0" y="18287"/>
                  </a:moveTo>
                  <a:lnTo>
                    <a:pt x="29655" y="24191"/>
                  </a:lnTo>
                  <a:lnTo>
                    <a:pt x="59401" y="30418"/>
                  </a:lnTo>
                  <a:lnTo>
                    <a:pt x="89189" y="35141"/>
                  </a:lnTo>
                  <a:lnTo>
                    <a:pt x="118973" y="36537"/>
                  </a:lnTo>
                  <a:lnTo>
                    <a:pt x="155296" y="33180"/>
                  </a:lnTo>
                  <a:lnTo>
                    <a:pt x="190393" y="25617"/>
                  </a:lnTo>
                  <a:lnTo>
                    <a:pt x="224045" y="14379"/>
                  </a:lnTo>
                  <a:lnTo>
                    <a:pt x="256032" y="0"/>
                  </a:lnTo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58284" y="5357469"/>
              <a:ext cx="3215126" cy="2207066"/>
            </a:xfrm>
            <a:prstGeom prst="rect">
              <a:avLst/>
            </a:prstGeom>
          </p:spPr>
        </p:pic>
      </p:grpSp>
      <p:sp>
        <p:nvSpPr>
          <p:cNvPr id="80" name="object 8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81" name="object 8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3759" y="293668"/>
            <a:ext cx="2274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31F20"/>
                </a:solidFill>
                <a:latin typeface="Times New Roman"/>
                <a:cs typeface="Times New Roman"/>
              </a:rPr>
              <a:t>LIVESTOCK</a:t>
            </a:r>
            <a:r>
              <a:rPr sz="18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Times New Roman"/>
                <a:cs typeface="Times New Roman"/>
              </a:rPr>
              <a:t>JUDGING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971" y="256311"/>
            <a:ext cx="865123" cy="465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872933"/>
            <a:ext cx="6880859" cy="455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Evaluation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231F20"/>
                </a:solidFill>
                <a:latin typeface="Calibri"/>
                <a:cs typeface="Calibri"/>
              </a:rPr>
              <a:t>Finish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60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species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evaluated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livestock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contest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deposit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front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back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top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bottom.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animals,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condition is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referred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readiness.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livestock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judging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contest,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recommended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assume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same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age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ready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harvest.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are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harvested </a:t>
            </a:r>
            <a:r>
              <a:rPr sz="1100" spc="-22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twelve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eighteen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months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age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around 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1,200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1,400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pounds.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species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optimal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endpoint 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market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readiness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quality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yield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grade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standpoint,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</a:t>
            </a:r>
            <a:r>
              <a:rPr sz="11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well.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alibri"/>
              <a:cs typeface="Calibri"/>
            </a:endParaRPr>
          </a:p>
          <a:p>
            <a:pPr marL="12700" marR="53340">
              <a:lnSpc>
                <a:spcPct val="100000"/>
              </a:lnSpc>
            </a:pP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Yield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grade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a </a:t>
            </a:r>
            <a:r>
              <a:rPr sz="1100" spc="45" dirty="0">
                <a:solidFill>
                  <a:srgbClr val="231F20"/>
                </a:solidFill>
                <a:latin typeface="Calibri"/>
                <a:cs typeface="Calibri"/>
              </a:rPr>
              <a:t>USDA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measurement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used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measure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percent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boneless,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closely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trimmed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retail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cuts,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referred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cutability.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retail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cuts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include boneless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cuts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round,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loin,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rib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chuck.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Yield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grades range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-50" dirty="0">
                <a:solidFill>
                  <a:srgbClr val="231F20"/>
                </a:solidFill>
                <a:latin typeface="Calibri"/>
                <a:cs typeface="Calibri"/>
              </a:rPr>
              <a:t>1-5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-19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100" spc="-1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highest cutability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5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being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lowest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cutability. Steers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trimmer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less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deposited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body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traditionally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lower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numerical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yield grade.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yield grade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4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5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typically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high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degree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finish. The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degree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a market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also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affects 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animal’s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grade.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Quality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grade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a </a:t>
            </a:r>
            <a:r>
              <a:rPr sz="1100" spc="45" dirty="0">
                <a:solidFill>
                  <a:srgbClr val="231F20"/>
                </a:solidFill>
                <a:latin typeface="Calibri"/>
                <a:cs typeface="Calibri"/>
              </a:rPr>
              <a:t>USDA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measurement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measures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expected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palatability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marbling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score.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Prime,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choice,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select,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standard,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commercial,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utility,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cutter/canner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grades used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describe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quality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grade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beef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carcass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cut.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Desirability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grade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dependent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the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endpoint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beef,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purchasers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prefer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lean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beef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others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prefer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more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marbling.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While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there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direct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correlation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external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marbling,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analyzing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degree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yield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grade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predictor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quality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grade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market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steer.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Calibri"/>
              <a:cs typeface="Calibri"/>
            </a:endParaRPr>
          </a:p>
          <a:p>
            <a:pPr marL="12700" marR="152400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steers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ideal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thickness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0.4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inches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range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acceptability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0.3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inches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0.5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inches.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Market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several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external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indicators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determine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amount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animal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carries.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deposits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a market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found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brisket,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12th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13th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ribs,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down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topline,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tail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head,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flank,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cod.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231F20"/>
                </a:solidFill>
                <a:latin typeface="Calibri"/>
                <a:cs typeface="Calibri"/>
              </a:rPr>
              <a:t>An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ideally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finished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</a:t>
            </a:r>
            <a:r>
              <a:rPr sz="11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full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brisket,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smooth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over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Calibri"/>
                <a:cs typeface="Calibri"/>
              </a:rPr>
              <a:t>12th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Calibri"/>
                <a:cs typeface="Calibri"/>
              </a:rPr>
              <a:t>13th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ribs and down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top, and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depth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flank. </a:t>
            </a:r>
            <a:r>
              <a:rPr sz="11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visual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representation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indicated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on the yellow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 </a:t>
            </a:r>
            <a:r>
              <a:rPr sz="1100" spc="-2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below.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steer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ideally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finished,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meaning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100" spc="35" dirty="0">
                <a:solidFill>
                  <a:srgbClr val="231F20"/>
                </a:solidFill>
                <a:latin typeface="Calibri"/>
                <a:cs typeface="Calibri"/>
              </a:rPr>
              <a:t>full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clean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brisket,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smooth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over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rib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 down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 his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top, and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has some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depth and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fill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flank.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does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large </a:t>
            </a:r>
            <a:r>
              <a:rPr sz="1100" spc="25" dirty="0">
                <a:solidFill>
                  <a:srgbClr val="231F20"/>
                </a:solidFill>
                <a:latin typeface="Calibri"/>
                <a:cs typeface="Calibri"/>
              </a:rPr>
              <a:t>fat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deposits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his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pones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or cod,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1100" spc="-5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1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maintains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enough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finish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231F20"/>
                </a:solidFill>
                <a:latin typeface="Calibri"/>
                <a:cs typeface="Calibri"/>
              </a:rPr>
              <a:t>smooth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filled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Calibri"/>
                <a:cs typeface="Calibri"/>
              </a:rPr>
              <a:t>out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Calibri"/>
                <a:cs typeface="Calibri"/>
              </a:rPr>
              <a:t>those</a:t>
            </a:r>
            <a:r>
              <a:rPr sz="11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alibri"/>
                <a:cs typeface="Calibri"/>
              </a:rPr>
              <a:t>areas.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0769" y="5748782"/>
            <a:ext cx="2889885" cy="2260600"/>
          </a:xfrm>
          <a:prstGeom prst="rect">
            <a:avLst/>
          </a:prstGeom>
          <a:ln w="12700">
            <a:solidFill>
              <a:srgbClr val="231F2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814705">
              <a:lnSpc>
                <a:spcPct val="100000"/>
              </a:lnSpc>
              <a:spcBef>
                <a:spcPts val="395"/>
              </a:spcBef>
            </a:pP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Finish</a:t>
            </a:r>
            <a:r>
              <a:rPr sz="14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Indicators: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Brisket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Rib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(12th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&amp;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13th)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Topline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Tail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Calibri"/>
                <a:cs typeface="Calibri"/>
              </a:rPr>
              <a:t>Head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(Pones)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Flank</a:t>
            </a:r>
            <a:endParaRPr sz="1400">
              <a:latin typeface="Calibri"/>
              <a:cs typeface="Calibri"/>
            </a:endParaRPr>
          </a:p>
          <a:p>
            <a:pPr marL="292100" indent="-2286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Cod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94359" y="5742432"/>
            <a:ext cx="3383279" cy="2273300"/>
            <a:chOff x="594359" y="5742432"/>
            <a:chExt cx="3383279" cy="22733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359" y="5742432"/>
              <a:ext cx="3383279" cy="2273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72171" y="6412179"/>
              <a:ext cx="306070" cy="415925"/>
            </a:xfrm>
            <a:custGeom>
              <a:avLst/>
              <a:gdLst/>
              <a:ahLst/>
              <a:cxnLst/>
              <a:rect l="l" t="t" r="r" b="b"/>
              <a:pathLst>
                <a:path w="306069" h="415925">
                  <a:moveTo>
                    <a:pt x="0" y="415391"/>
                  </a:moveTo>
                  <a:lnTo>
                    <a:pt x="305600" y="0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2174" y="6659717"/>
              <a:ext cx="146050" cy="168275"/>
            </a:xfrm>
            <a:custGeom>
              <a:avLst/>
              <a:gdLst/>
              <a:ahLst/>
              <a:cxnLst/>
              <a:rect l="l" t="t" r="r" b="b"/>
              <a:pathLst>
                <a:path w="146050" h="168275">
                  <a:moveTo>
                    <a:pt x="145580" y="70891"/>
                  </a:moveTo>
                  <a:lnTo>
                    <a:pt x="0" y="167855"/>
                  </a:lnTo>
                  <a:lnTo>
                    <a:pt x="49225" y="0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86066" y="6023244"/>
              <a:ext cx="445134" cy="260985"/>
            </a:xfrm>
            <a:custGeom>
              <a:avLst/>
              <a:gdLst/>
              <a:ahLst/>
              <a:cxnLst/>
              <a:rect l="l" t="t" r="r" b="b"/>
              <a:pathLst>
                <a:path w="445135" h="260985">
                  <a:moveTo>
                    <a:pt x="445071" y="26051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59065" y="6149101"/>
              <a:ext cx="172085" cy="135255"/>
            </a:xfrm>
            <a:custGeom>
              <a:avLst/>
              <a:gdLst/>
              <a:ahLst/>
              <a:cxnLst/>
              <a:rect l="l" t="t" r="r" b="b"/>
              <a:pathLst>
                <a:path w="172085" h="135254">
                  <a:moveTo>
                    <a:pt x="60426" y="0"/>
                  </a:moveTo>
                  <a:lnTo>
                    <a:pt x="172072" y="134658"/>
                  </a:lnTo>
                  <a:lnTo>
                    <a:pt x="0" y="103238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22253" y="7277506"/>
              <a:ext cx="271145" cy="439420"/>
            </a:xfrm>
            <a:custGeom>
              <a:avLst/>
              <a:gdLst/>
              <a:ahLst/>
              <a:cxnLst/>
              <a:rect l="l" t="t" r="r" b="b"/>
              <a:pathLst>
                <a:path w="271145" h="439420">
                  <a:moveTo>
                    <a:pt x="0" y="0"/>
                  </a:moveTo>
                  <a:lnTo>
                    <a:pt x="270662" y="438962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22248" y="7277500"/>
              <a:ext cx="137795" cy="171450"/>
            </a:xfrm>
            <a:custGeom>
              <a:avLst/>
              <a:gdLst/>
              <a:ahLst/>
              <a:cxnLst/>
              <a:rect l="l" t="t" r="r" b="b"/>
              <a:pathLst>
                <a:path w="137794" h="171450">
                  <a:moveTo>
                    <a:pt x="35356" y="171310"/>
                  </a:moveTo>
                  <a:lnTo>
                    <a:pt x="0" y="0"/>
                  </a:lnTo>
                  <a:lnTo>
                    <a:pt x="137185" y="108521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49462" y="7191643"/>
              <a:ext cx="271145" cy="439420"/>
            </a:xfrm>
            <a:custGeom>
              <a:avLst/>
              <a:gdLst/>
              <a:ahLst/>
              <a:cxnLst/>
              <a:rect l="l" t="t" r="r" b="b"/>
              <a:pathLst>
                <a:path w="271144" h="439420">
                  <a:moveTo>
                    <a:pt x="0" y="0"/>
                  </a:moveTo>
                  <a:lnTo>
                    <a:pt x="270662" y="438962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49458" y="7191636"/>
              <a:ext cx="137795" cy="171450"/>
            </a:xfrm>
            <a:custGeom>
              <a:avLst/>
              <a:gdLst/>
              <a:ahLst/>
              <a:cxnLst/>
              <a:rect l="l" t="t" r="r" b="b"/>
              <a:pathLst>
                <a:path w="137794" h="171450">
                  <a:moveTo>
                    <a:pt x="35356" y="171310"/>
                  </a:moveTo>
                  <a:lnTo>
                    <a:pt x="0" y="0"/>
                  </a:lnTo>
                  <a:lnTo>
                    <a:pt x="137185" y="108521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89075" y="6836065"/>
              <a:ext cx="306070" cy="415925"/>
            </a:xfrm>
            <a:custGeom>
              <a:avLst/>
              <a:gdLst/>
              <a:ahLst/>
              <a:cxnLst/>
              <a:rect l="l" t="t" r="r" b="b"/>
              <a:pathLst>
                <a:path w="306069" h="415925">
                  <a:moveTo>
                    <a:pt x="305600" y="0"/>
                  </a:moveTo>
                  <a:lnTo>
                    <a:pt x="0" y="415391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49090" y="6836063"/>
              <a:ext cx="146050" cy="168275"/>
            </a:xfrm>
            <a:custGeom>
              <a:avLst/>
              <a:gdLst/>
              <a:ahLst/>
              <a:cxnLst/>
              <a:rect l="l" t="t" r="r" b="b"/>
              <a:pathLst>
                <a:path w="146050" h="168275">
                  <a:moveTo>
                    <a:pt x="0" y="96964"/>
                  </a:moveTo>
                  <a:lnTo>
                    <a:pt x="145580" y="0"/>
                  </a:lnTo>
                  <a:lnTo>
                    <a:pt x="96354" y="167855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81540" y="5914646"/>
              <a:ext cx="306070" cy="415925"/>
            </a:xfrm>
            <a:custGeom>
              <a:avLst/>
              <a:gdLst/>
              <a:ahLst/>
              <a:cxnLst/>
              <a:rect l="l" t="t" r="r" b="b"/>
              <a:pathLst>
                <a:path w="306069" h="415925">
                  <a:moveTo>
                    <a:pt x="0" y="415391"/>
                  </a:moveTo>
                  <a:lnTo>
                    <a:pt x="305600" y="0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81544" y="6162186"/>
              <a:ext cx="146050" cy="168275"/>
            </a:xfrm>
            <a:custGeom>
              <a:avLst/>
              <a:gdLst/>
              <a:ahLst/>
              <a:cxnLst/>
              <a:rect l="l" t="t" r="r" b="b"/>
              <a:pathLst>
                <a:path w="146050" h="168275">
                  <a:moveTo>
                    <a:pt x="145580" y="70891"/>
                  </a:moveTo>
                  <a:lnTo>
                    <a:pt x="0" y="167855"/>
                  </a:lnTo>
                  <a:lnTo>
                    <a:pt x="49225" y="0"/>
                  </a:lnTo>
                </a:path>
              </a:pathLst>
            </a:custGeom>
            <a:ln w="381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968384" y="6965645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1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10" dirty="0"/>
              <a:t>Texas</a:t>
            </a:r>
            <a:r>
              <a:rPr spc="-15" dirty="0"/>
              <a:t> </a:t>
            </a:r>
            <a:r>
              <a:rPr spc="50" dirty="0"/>
              <a:t>4-H</a:t>
            </a:r>
            <a:r>
              <a:rPr spc="-40" dirty="0"/>
              <a:t> </a:t>
            </a:r>
            <a:r>
              <a:rPr spc="20" dirty="0"/>
              <a:t>Youth</a:t>
            </a:r>
            <a:r>
              <a:rPr spc="-15" dirty="0"/>
              <a:t> </a:t>
            </a:r>
            <a:r>
              <a:rPr spc="20" dirty="0"/>
              <a:t>Development</a:t>
            </a:r>
            <a:r>
              <a:rPr spc="-10" dirty="0"/>
              <a:t> </a:t>
            </a:r>
            <a:r>
              <a:rPr spc="-200" dirty="0"/>
              <a:t>|</a:t>
            </a:r>
            <a:r>
              <a:rPr spc="-30" dirty="0"/>
              <a:t> </a:t>
            </a:r>
            <a:r>
              <a:rPr spc="20" dirty="0"/>
              <a:t>texas4-h.tamu.edu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5"/>
              </a:spcBef>
            </a:pPr>
            <a:r>
              <a:rPr spc="15" dirty="0"/>
              <a:t>Page</a:t>
            </a:r>
            <a:r>
              <a:rPr spc="-50" dirty="0"/>
              <a:t> </a:t>
            </a:r>
            <a:r>
              <a:rPr spc="-10" dirty="0"/>
              <a:t>6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2286925" y="6773710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2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00715" y="6276059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3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7545" y="5876957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4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71180" y="6339644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5</a:t>
            </a:r>
            <a:endParaRPr sz="1400">
              <a:latin typeface="Minion Pro"/>
              <a:cs typeface="Minion Pr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82968" y="7465062"/>
            <a:ext cx="111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Minion Pro"/>
                <a:cs typeface="Minion Pro"/>
              </a:rPr>
              <a:t>6</a:t>
            </a:r>
            <a:endParaRPr sz="1400">
              <a:latin typeface="Minion Pro"/>
              <a:cs typeface="Minion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11785</Words>
  <Application>Microsoft Office PowerPoint</Application>
  <PresentationFormat>Custom</PresentationFormat>
  <Paragraphs>764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Arial Black</vt:lpstr>
      <vt:lpstr>Calibri</vt:lpstr>
      <vt:lpstr>Minion Pro</vt:lpstr>
      <vt:lpstr>PMingLiU</vt:lpstr>
      <vt:lpstr>Times New Roman</vt:lpstr>
      <vt:lpstr>Office Theme</vt:lpstr>
      <vt:lpstr>PowerPoint Presentation</vt:lpstr>
      <vt:lpstr>TEXAS 4-H LIVESTOCK JUDGING</vt:lpstr>
      <vt:lpstr>PowerPoint Presentation</vt:lpstr>
      <vt:lpstr>4-H LIVESTOCK JUDGINGLessons</vt:lpstr>
      <vt:lpstr>4-H LIVESTOCK JUDGINGLessons</vt:lpstr>
      <vt:lpstr>PowerPoint Presentation</vt:lpstr>
      <vt:lpstr>4-H LIVESTOCK JUDGINGLessons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4-H LIVESTOCK JUDGINGLessons</vt:lpstr>
      <vt:lpstr>PowerPoint Presentation</vt:lpstr>
      <vt:lpstr>PowerPoint Presentation</vt:lpstr>
      <vt:lpstr>PowerPoint Presentation</vt:lpstr>
      <vt:lpstr>PowerPoint Presentation</vt:lpstr>
      <vt:lpstr>4-H LIVESTOCK JUDGINGLessons</vt:lpstr>
      <vt:lpstr>PowerPoint Presentation</vt:lpstr>
      <vt:lpstr>PowerPoint Presentation</vt:lpstr>
      <vt:lpstr>PowerPoint Presentation</vt:lpstr>
      <vt:lpstr>PowerPoint Presentation</vt:lpstr>
      <vt:lpstr>4-H LIVESTOCK JUDGINGLessons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Schut</dc:creator>
  <cp:lastModifiedBy>John Schut</cp:lastModifiedBy>
  <cp:revision>1</cp:revision>
  <dcterms:created xsi:type="dcterms:W3CDTF">2022-03-01T16:36:49Z</dcterms:created>
  <dcterms:modified xsi:type="dcterms:W3CDTF">2022-03-04T17:04:49Z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2018-09-21T00:00:00Z</vt:filetime>
  </property>
  <property fmtid="{D5CDD505-2E9C-101B-9397-08002B2CF9AE}" pid="3" name="Creator">
    <vt:lpwstr>Acrobat Pro DC 18.11.20055</vt:lpwstr>
  </property>
  <property fmtid="{D5CDD505-2E9C-101B-9397-08002B2CF9AE}" pid="4" name="LastSaved">
    <vt:filetime>2022-03-01T00:00:00Z</vt:filetime>
  </property>
</Properties>
</file>